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62" r:id="rId5"/>
    <p:sldId id="381" r:id="rId6"/>
    <p:sldId id="328" r:id="rId7"/>
    <p:sldId id="340" r:id="rId8"/>
    <p:sldId id="342" r:id="rId9"/>
    <p:sldId id="367" r:id="rId10"/>
    <p:sldId id="368" r:id="rId11"/>
    <p:sldId id="369" r:id="rId12"/>
    <p:sldId id="271" r:id="rId13"/>
    <p:sldId id="339" r:id="rId14"/>
    <p:sldId id="370" r:id="rId15"/>
    <p:sldId id="372" r:id="rId16"/>
    <p:sldId id="373" r:id="rId17"/>
    <p:sldId id="374" r:id="rId18"/>
    <p:sldId id="379" r:id="rId19"/>
    <p:sldId id="341" r:id="rId20"/>
    <p:sldId id="344" r:id="rId21"/>
    <p:sldId id="345" r:id="rId22"/>
    <p:sldId id="346" r:id="rId23"/>
    <p:sldId id="347" r:id="rId24"/>
    <p:sldId id="348" r:id="rId25"/>
    <p:sldId id="366" r:id="rId26"/>
    <p:sldId id="376" r:id="rId27"/>
    <p:sldId id="377" r:id="rId28"/>
    <p:sldId id="380" r:id="rId29"/>
    <p:sldId id="270" r:id="rId30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C"/>
    <a:srgbClr val="3C8D97"/>
    <a:srgbClr val="8F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2C4B9-D632-4E8F-8978-E1EFB660449F}" v="6" dt="2021-08-03T09:07:0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Hugues" userId="f5ff6c274e13bc49" providerId="LiveId" clId="{6872C4B9-D632-4E8F-8978-E1EFB660449F}"/>
    <pc:docChg chg="modSld">
      <pc:chgData name="virginie Hugues" userId="f5ff6c274e13bc49" providerId="LiveId" clId="{6872C4B9-D632-4E8F-8978-E1EFB660449F}" dt="2021-08-03T09:05:23.242" v="0"/>
      <pc:docMkLst>
        <pc:docMk/>
      </pc:docMkLst>
      <pc:sldChg chg="modSp">
        <pc:chgData name="virginie Hugues" userId="f5ff6c274e13bc49" providerId="LiveId" clId="{6872C4B9-D632-4E8F-8978-E1EFB660449F}" dt="2021-08-03T09:05:23.242" v="0"/>
        <pc:sldMkLst>
          <pc:docMk/>
          <pc:sldMk cId="0" sldId="340"/>
        </pc:sldMkLst>
        <pc:spChg chg="mod">
          <ac:chgData name="virginie Hugues" userId="f5ff6c274e13bc49" providerId="LiveId" clId="{6872C4B9-D632-4E8F-8978-E1EFB660449F}" dt="2021-08-03T09:05:23.242" v="0"/>
          <ac:spMkLst>
            <pc:docMk/>
            <pc:sldMk cId="0" sldId="340"/>
            <ac:spMk id="28" creationId="{48E7553D-5291-449C-AAA0-34F19B182B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CA5CE67-D991-4FB4-AA32-BBF6ABDA1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76B1B-7B59-4FBB-A99C-33184487F7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F82CFB-F2A9-44E4-98DE-72E29CBDB869}" type="datetimeFigureOut">
              <a:rPr lang="fr-FR"/>
              <a:pPr>
                <a:defRPr/>
              </a:pPr>
              <a:t>03/08/2021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3E26D84-6CED-41DC-BC7D-8A2F83053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1844847-3C3C-4560-A6ED-A90F374D5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7AAFF5-A060-4060-B2D1-0AA668869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5F7B69-36F0-42E6-9CF5-73A5EEAAD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5167C9-2D57-4AC5-B15E-5FB892D1EA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1CE58B9C-A2E5-4B8F-A4E5-7023C7316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A7671D8D-901F-4812-A520-2D35D326D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940125BA-BF46-47AD-8252-A7777F08F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B5A52D57-233B-4AA0-B5F5-395F0F6766C0}" type="slidenum">
              <a:rPr lang="fr-FR" altLang="fr-FR" sz="120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4E76C023-BA44-48E3-84DF-AB4755BB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73BFFCAF-A31E-4799-A625-5562120D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2C9B4F0-EB0D-4DEC-B335-6E44CD3676D9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786539D9-A555-4F28-B10A-CEE6C7341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B66FC00-4291-4D78-83FC-38B6C8C2B86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C36B877-5D6B-4802-BA52-47EFA1604D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0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2531956-C3DF-4B8F-92DB-9B6BA27B8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0595E72-3411-48F7-8700-E3D0CB244C1B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9452BE45-8756-479E-92C0-61AD82A98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15294D-E297-42E9-BBB1-363D3C679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9D91F4-07BB-4560-B2BE-562B0D04D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1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CBF29-843C-409D-A856-5E217DD9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5C9DC3-6EE5-4DB1-85B9-263F79B2025E}" type="datetimeFigureOut">
              <a:rPr lang="fr-FR"/>
              <a:pPr>
                <a:defRPr/>
              </a:pPr>
              <a:t>03/08/2021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7B82A-4BFB-4BDD-949E-A89CB2E2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A1C11-4CBB-4C89-9BD3-63743882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D13633-AA36-461A-9E1A-D1093E5C6C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6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658EEED3-BC0E-40F7-B78F-406E4D2839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0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0877D9BE-79DA-4CEB-9AC3-02A4F42166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D82A6861-DC59-41BF-967B-7D6045AE30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3C81DC3-297E-426D-96E1-01E5486B1B2A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3A07BD2-097B-470D-95AF-6C5318A690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ECFCC2-D446-4381-8FFD-C28B158969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F0B7B55-F640-478E-B313-722567E3CEAB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A1F7D05E-A80D-4F30-B134-963211D2E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FB98576-9019-43A4-9D4F-EEA5AB984B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9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67BB0AE-7594-44C3-86CA-B4D5B74CC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29D5FF-C04B-4121-9028-00E4074E4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A87031-F77A-4361-8A25-5EAC334F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0324-6546-4705-A7C5-A4480FEF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44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45" r:id="rId13"/>
    <p:sldLayoutId id="2147484446" r:id="rId14"/>
    <p:sldLayoutId id="2147484458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forms.gle/9Uyf4sXLDTN41a5u8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26.xml"/><Relationship Id="rId2" Type="http://schemas.openxmlformats.org/officeDocument/2006/relationships/hyperlink" Target="https://www.nhs.uk/live-well/eat-well/10-ways-to-prevent-food-poison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4wbqWA2qI8" TargetMode="External"/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12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image" Target="../media/image7.png"/><Relationship Id="rId10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25.xml"/><Relationship Id="rId3" Type="http://schemas.openxmlformats.org/officeDocument/2006/relationships/hyperlink" Target="https://www.food.gov.uk/sites/default/files/media/document/prove-it.pdf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17" Type="http://schemas.openxmlformats.org/officeDocument/2006/relationships/hyperlink" Target="https://forms.gle/9Uyf4sXLDTN41a5u8" TargetMode="External"/><Relationship Id="rId2" Type="http://schemas.openxmlformats.org/officeDocument/2006/relationships/hyperlink" Target="https://www.food.gov.uk/safety-hygiene/cooking-your-food" TargetMode="External"/><Relationship Id="rId16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3.xml"/><Relationship Id="rId5" Type="http://schemas.openxmlformats.org/officeDocument/2006/relationships/image" Target="../media/image6.png"/><Relationship Id="rId15" Type="http://schemas.openxmlformats.org/officeDocument/2006/relationships/hyperlink" Target="https://forms.gle/akd1fRFKUKehGCUQ6" TargetMode="External"/><Relationship Id="rId10" Type="http://schemas.openxmlformats.org/officeDocument/2006/relationships/image" Target="../media/image33.png"/><Relationship Id="rId4" Type="http://schemas.openxmlformats.org/officeDocument/2006/relationships/slide" Target="slide3.xml"/><Relationship Id="rId9" Type="http://schemas.openxmlformats.org/officeDocument/2006/relationships/slide" Target="slide21.xml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hyperlink" Target="https://forms.gle/akd1fRFKUKehGCUQ6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hyperlink" Target="https://forms.gle/9Uyf4sXLDTN41a5u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hyperlink" Target="https://www.food.gov.uk/sites/default/files/media/document/food-and-you-2014-uk-bulletin-2.pdf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33.png"/><Relationship Id="rId2" Type="http://schemas.openxmlformats.org/officeDocument/2006/relationships/hyperlink" Target="https://www.nhs.uk/live-well/eat-well/10-ways-to-prevent-food-poisoning/" TargetMode="External"/><Relationship Id="rId16" Type="http://schemas.openxmlformats.org/officeDocument/2006/relationships/hyperlink" Target="https://forms.gle/9Uyf4sXLDTN41a5u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slide" Target="slide26.xml"/><Relationship Id="rId10" Type="http://schemas.openxmlformats.org/officeDocument/2006/relationships/image" Target="../media/image38.png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hyperlink" Target="https://forms.gle/akd1fRFKUKehGCUQ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6.png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www.nhs.uk/live-well/eat-well/how-to-store-food-and-leftov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9Uyf4sXLDTN41a5u8" TargetMode="Externa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forms.gle/9Uyf4sXLDTN41a5u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https://www.youtube.com/watch?v=0TlfTILCI8Y" TargetMode="External"/><Relationship Id="rId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26.png"/><Relationship Id="rId9" Type="http://schemas.openxmlformats.org/officeDocument/2006/relationships/hyperlink" Target="https://forms.gle/9Uyf4sXLDTN41a5u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hyperlink" Target="https://forms.gle/9Uyf4sXLDTN41a5u8" TargetMode="External"/><Relationship Id="rId5" Type="http://schemas.openxmlformats.org/officeDocument/2006/relationships/image" Target="../media/image49.png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hyperlink" Target="https://forms.gle/akd1fRFKUKehGCUQ6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hyperlink" Target="https://e-bug.eu/downloads/english/new-structure/1.%20Educator%20Resources/3.%20KS3/2.%20Spread%20of%20Infection/4.%20Food%20Hygiene/ttr/s2/ENG_SafeConsume_TeacherTraining_Session2.MicrobiologicalAspects_v3_June2021.ppt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forms.gle/9Uyf4sXLDTN41a5u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hyperlink" Target="https://m.wikihow.com/Pasteurize-Egg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hyperlink" Target="https://forms.gle/9Uyf4sXLDTN41a5u8" TargetMode="External"/><Relationship Id="rId5" Type="http://schemas.openxmlformats.org/officeDocument/2006/relationships/image" Target="../media/image55.png"/><Relationship Id="rId10" Type="http://schemas.openxmlformats.org/officeDocument/2006/relationships/slide" Target="slide26.xml"/><Relationship Id="rId4" Type="http://schemas.openxmlformats.org/officeDocument/2006/relationships/image" Target="../media/image54.png"/><Relationship Id="rId9" Type="http://schemas.openxmlformats.org/officeDocument/2006/relationships/hyperlink" Target="https://forms.gle/akd1fRFKUKehGCUQ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1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8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9.png"/><Relationship Id="rId15" Type="http://schemas.openxmlformats.org/officeDocument/2006/relationships/slide" Target="slide13.xml"/><Relationship Id="rId10" Type="http://schemas.openxmlformats.org/officeDocument/2006/relationships/slide" Target="slide10.xml"/><Relationship Id="rId19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21.xml"/><Relationship Id="rId14" Type="http://schemas.openxmlformats.org/officeDocument/2006/relationships/hyperlink" Target="https://e-bug.eu/downloads/english/new-structure/1.%20Educator%20Resources/3.%20KS3/2.%20Spread%20of%20Infection/4.%20Food%20Hygiene/ttr/s3/ENG_SafeConsume_TeacherTraining_Session3.FoodLabels_v3_June2021.pp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hyperlink" Target="https://forms.gle/9Uyf4sXLDTN41a5u8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6.xml"/><Relationship Id="rId5" Type="http://schemas.openxmlformats.org/officeDocument/2006/relationships/image" Target="../media/image15.png"/><Relationship Id="rId10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slide" Target="slide21.xml"/><Relationship Id="rId5" Type="http://schemas.openxmlformats.org/officeDocument/2006/relationships/image" Target="../media/image7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slide" Target="slide23.xml"/><Relationship Id="rId1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uk/live-well/eat-well/how-to-store-food-and-leftovers/" TargetMode="Externa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fsa.onlinelibrary.wiley.com/doi/10.2903/sp.efsa.2018.EN-1448" TargetMode="External"/><Relationship Id="rId12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hyperlink" Target="https://www.food.gov.uk/safety-hygiene/chilling" TargetMode="External"/><Relationship Id="rId1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hyperlink" Target="https://www.nhs.uk/live-well/eat-well/how-to-prepare-and-cook-food-safel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watch?v=0TlfTILCI8Y" TargetMode="External"/><Relationship Id="rId5" Type="http://schemas.openxmlformats.org/officeDocument/2006/relationships/image" Target="../media/image24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slide" Target="slide21.xml"/><Relationship Id="rId1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>
            <a:extLst>
              <a:ext uri="{FF2B5EF4-FFF2-40B4-BE49-F238E27FC236}">
                <a16:creationId xmlns:a16="http://schemas.microsoft.com/office/drawing/2014/main" id="{FBD33A12-4AD2-4480-BB0A-FC274C5B6F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/>
          <a:lstStyle/>
          <a:p>
            <a:pPr eaLnBrk="1" hangingPunct="1"/>
            <a:r>
              <a:rPr lang="fr-FR" altLang="fr-FR" sz="3200">
                <a:latin typeface="Arial" panose="020B0604020202020204" pitchFamily="34" charset="0"/>
                <a:cs typeface="Arial" panose="020B0604020202020204" pitchFamily="34" charset="0"/>
              </a:rPr>
              <a:t>Infection transmission</a:t>
            </a:r>
            <a:endParaRPr lang="fr-FR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Image 12" descr="This project has recieved funding from the European Union's Horizon 2020 research and innovation programme under grant agreement no. 727580. EU flag. ">
            <a:extLst>
              <a:ext uri="{FF2B5EF4-FFF2-40B4-BE49-F238E27FC236}">
                <a16:creationId xmlns:a16="http://schemas.microsoft.com/office/drawing/2014/main" id="{1D42E501-95AF-4ECB-8EEA-10EF32C0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3">
            <a:extLst>
              <a:ext uri="{FF2B5EF4-FFF2-40B4-BE49-F238E27FC236}">
                <a16:creationId xmlns:a16="http://schemas.microsoft.com/office/drawing/2014/main" id="{5FAF666D-27E9-462E-B9C9-89D6D4A8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338763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e 4" descr="Navigation bar">
            <a:extLst>
              <a:ext uri="{FF2B5EF4-FFF2-40B4-BE49-F238E27FC236}">
                <a16:creationId xmlns:a16="http://schemas.microsoft.com/office/drawing/2014/main" id="{DF7228D2-ED27-4853-8C96-15715637D46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6625"/>
            <a:ext cx="12192000" cy="841375"/>
            <a:chOff x="-41565" y="6016088"/>
            <a:chExt cx="12276859" cy="888671"/>
          </a:xfrm>
        </p:grpSpPr>
        <p:sp>
          <p:nvSpPr>
            <p:cNvPr id="15366" name="ZoneTexte 5">
              <a:extLst>
                <a:ext uri="{FF2B5EF4-FFF2-40B4-BE49-F238E27FC236}">
                  <a16:creationId xmlns:a16="http://schemas.microsoft.com/office/drawing/2014/main" id="{4A98C170-4F55-40C9-A141-49ECF51A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67" name="ZoneTexte 8">
              <a:extLst>
                <a:ext uri="{FF2B5EF4-FFF2-40B4-BE49-F238E27FC236}">
                  <a16:creationId xmlns:a16="http://schemas.microsoft.com/office/drawing/2014/main" id="{94E511A1-2138-4264-9168-D11AD4AD5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FB9577-FBB6-44D3-AE68-84D8C3836A3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4" name="Bouton d’action : vide 23" descr="Close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4A0F7733-BD95-4AA0-B31A-2F8608D17FEB}"/>
                </a:ext>
              </a:extLst>
            </p:cNvPr>
            <p:cNvSpPr/>
            <p:nvPr/>
          </p:nvSpPr>
          <p:spPr>
            <a:xfrm>
              <a:off x="5713213" y="6153580"/>
              <a:ext cx="306921" cy="27163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5370" name="ZoneTexte 24">
              <a:extLst>
                <a:ext uri="{FF2B5EF4-FFF2-40B4-BE49-F238E27FC236}">
                  <a16:creationId xmlns:a16="http://schemas.microsoft.com/office/drawing/2014/main" id="{569712A5-7DA1-4F42-AA4D-DC7BD280D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71" name="ZoneTexte 25">
              <a:extLst>
                <a:ext uri="{FF2B5EF4-FFF2-40B4-BE49-F238E27FC236}">
                  <a16:creationId xmlns:a16="http://schemas.microsoft.com/office/drawing/2014/main" id="{C7552A09-C92D-446E-AE6A-DBA0958B3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</a:t>
              </a:r>
              <a:r>
                <a:rPr lang="fr-FR" altLang="fr-FR"/>
                <a:t>Previous</a:t>
              </a:r>
              <a:r>
                <a:rPr lang="fr-FR" altLang="fr-FR">
                  <a:solidFill>
                    <a:schemeClr val="bg1"/>
                  </a:solidFill>
                </a:rPr>
                <a:t>                Next</a:t>
              </a:r>
            </a:p>
          </p:txBody>
        </p:sp>
        <p:sp>
          <p:nvSpPr>
            <p:cNvPr id="27" name="Bouton d’action : vide 26" descr="Next 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8538282-380E-4DAC-B982-38A2819ED58A}"/>
                </a:ext>
              </a:extLst>
            </p:cNvPr>
            <p:cNvSpPr/>
            <p:nvPr/>
          </p:nvSpPr>
          <p:spPr>
            <a:xfrm>
              <a:off x="11555911" y="6133460"/>
              <a:ext cx="306921" cy="26827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5373" name="Image 28" descr="SafeConsume logo">
              <a:extLst>
                <a:ext uri="{FF2B5EF4-FFF2-40B4-BE49-F238E27FC236}">
                  <a16:creationId xmlns:a16="http://schemas.microsoft.com/office/drawing/2014/main" id="{2EC35046-E518-4C5A-B349-F38C7E33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22624D2-5808-4002-B554-11D8F44CCD2A}"/>
              </a:ext>
            </a:extLst>
          </p:cNvPr>
          <p:cNvSpPr txBox="1"/>
          <p:nvPr/>
        </p:nvSpPr>
        <p:spPr>
          <a:xfrm>
            <a:off x="1214438" y="4846638"/>
            <a:ext cx="976312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 :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training session is designed to be a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of information </a:t>
            </a: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you to access the information you are interested in without having to go through the whole session or follow a particular order.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activate the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 to benefit from all its features.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42766B-3C53-4BE0-9820-8C4EA3E74361}"/>
              </a:ext>
            </a:extLst>
          </p:cNvPr>
          <p:cNvSpPr txBox="1"/>
          <p:nvPr/>
        </p:nvSpPr>
        <p:spPr>
          <a:xfrm>
            <a:off x="3076575" y="246063"/>
            <a:ext cx="86312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hygiene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C10F2847-6FF3-4E86-AD98-4AD74459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81150"/>
            <a:ext cx="8828088" cy="4506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Hand washing </a:t>
            </a:r>
            <a:r>
              <a:rPr lang="en-US" altLang="fr-FR" sz="1600" dirty="0">
                <a:solidFill>
                  <a:srgbClr val="00707C"/>
                </a:solidFill>
              </a:rPr>
              <a:t>before and during food preparation (after </a:t>
            </a:r>
            <a:r>
              <a:rPr lang="en-US" altLang="fr-FR" sz="1600" dirty="0">
                <a:solidFill>
                  <a:schemeClr val="accent1"/>
                </a:solidFill>
              </a:rPr>
              <a:t>raw</a:t>
            </a:r>
            <a:r>
              <a:rPr lang="en-US" altLang="fr-FR" sz="1600" dirty="0">
                <a:solidFill>
                  <a:srgbClr val="00707C"/>
                </a:solidFill>
              </a:rPr>
              <a:t> poultry/meat handling, before preparing vegetables). Wash hands before eating. </a:t>
            </a:r>
            <a:br>
              <a:rPr lang="en-US" altLang="fr-FR" sz="1600" dirty="0">
                <a:solidFill>
                  <a:srgbClr val="00707C"/>
                </a:solidFill>
              </a:rPr>
            </a:b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Raw food may contain pathogens that can be transferred to hands during food preparation. </a:t>
            </a: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Other events can contaminate hands (touching the bin, door handles, touching pets, ….). </a:t>
            </a: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chemeClr val="accent3">
                    <a:lumMod val="75000"/>
                  </a:schemeClr>
                </a:solidFill>
              </a:rPr>
              <a:t>Once contaminated, hands may disseminate pathogens </a:t>
            </a:r>
            <a:r>
              <a:rPr lang="en-US" altLang="fr-FR" sz="1200" dirty="0">
                <a:solidFill>
                  <a:srgbClr val="00707C"/>
                </a:solidFill>
              </a:rPr>
              <a:t>to cooked foods, or directly to mouth during serving and eating. </a:t>
            </a:r>
          </a:p>
          <a:p>
            <a:pPr lvl="2" indent="0">
              <a:spcBef>
                <a:spcPts val="3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Use clean,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dry towels </a:t>
            </a:r>
            <a:r>
              <a:rPr lang="en-US" altLang="fr-FR" sz="1600" dirty="0">
                <a:solidFill>
                  <a:srgbClr val="00707C"/>
                </a:solidFill>
              </a:rPr>
              <a:t>or paper.</a:t>
            </a:r>
            <a:endParaRPr lang="en-US" sz="1400" b="1" u="sng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	</a:t>
            </a:r>
            <a:r>
              <a:rPr lang="en-US" altLang="fr-FR" sz="1200" dirty="0">
                <a:solidFill>
                  <a:srgbClr val="00707C"/>
                </a:solidFill>
                <a:hlinkClick r:id="rId2" tooltip="click here to open the link"/>
              </a:rPr>
              <a:t>10 ways to prevent food poisoning</a:t>
            </a:r>
            <a:endParaRPr lang="en-US" altLang="fr-FR" sz="12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</p:txBody>
      </p:sp>
      <p:grpSp>
        <p:nvGrpSpPr>
          <p:cNvPr id="25604" name="Groupe 17" descr="Navigation bar">
            <a:extLst>
              <a:ext uri="{FF2B5EF4-FFF2-40B4-BE49-F238E27FC236}">
                <a16:creationId xmlns:a16="http://schemas.microsoft.com/office/drawing/2014/main" id="{02C91AEE-B3CF-46DA-95FC-4A3CE4E5870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5615" name="ZoneTexte 18">
              <a:extLst>
                <a:ext uri="{FF2B5EF4-FFF2-40B4-BE49-F238E27FC236}">
                  <a16:creationId xmlns:a16="http://schemas.microsoft.com/office/drawing/2014/main" id="{425AF6E7-6A8E-4D4F-AECC-ABFB313B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5616" name="ZoneTexte 19">
              <a:extLst>
                <a:ext uri="{FF2B5EF4-FFF2-40B4-BE49-F238E27FC236}">
                  <a16:creationId xmlns:a16="http://schemas.microsoft.com/office/drawing/2014/main" id="{9CD40C88-E0C7-4600-9FE0-D8E493AEA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2BFDE4-674D-405E-AD9B-5D28B1804F41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F90CE91A-E9FD-448E-AADB-BC2F5CA7C794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5619" name="ZoneTexte 22">
              <a:extLst>
                <a:ext uri="{FF2B5EF4-FFF2-40B4-BE49-F238E27FC236}">
                  <a16:creationId xmlns:a16="http://schemas.microsoft.com/office/drawing/2014/main" id="{F5FDDE53-36A5-4255-8668-D082000D9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5620" name="Image 25" descr="SafeConsume logo">
              <a:extLst>
                <a:ext uri="{FF2B5EF4-FFF2-40B4-BE49-F238E27FC236}">
                  <a16:creationId xmlns:a16="http://schemas.microsoft.com/office/drawing/2014/main" id="{E2CBDB7A-43AA-4315-8646-71B5E7887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1F9E6-61F5-4C61-B5CE-5A7A1FFCB08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2ACFE7-901B-4C22-8ADB-0A57FA4E6E0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7" name="Image 3" descr="Washing hands ">
            <a:extLst>
              <a:ext uri="{FF2B5EF4-FFF2-40B4-BE49-F238E27FC236}">
                <a16:creationId xmlns:a16="http://schemas.microsoft.com/office/drawing/2014/main" id="{BCCC2A2E-4BDB-478C-A5C3-E410A9085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246063"/>
            <a:ext cx="1508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7">
            <a:extLst>
              <a:ext uri="{FF2B5EF4-FFF2-40B4-BE49-F238E27FC236}">
                <a16:creationId xmlns:a16="http://schemas.microsoft.com/office/drawing/2014/main" id="{A9BD479A-32A5-4B90-B35F-424C7C9E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C4754FB-410A-4413-A4AB-BE120BAE33D3}"/>
              </a:ext>
            </a:extLst>
          </p:cNvPr>
          <p:cNvSpPr/>
          <p:nvPr/>
        </p:nvSpPr>
        <p:spPr>
          <a:xfrm>
            <a:off x="3794125" y="3157538"/>
            <a:ext cx="2425700" cy="47466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pic>
        <p:nvPicPr>
          <p:cNvPr id="25610" name="Image 18" descr="NHS logo">
            <a:extLst>
              <a:ext uri="{FF2B5EF4-FFF2-40B4-BE49-F238E27FC236}">
                <a16:creationId xmlns:a16="http://schemas.microsoft.com/office/drawing/2014/main" id="{100AFA3F-237E-44D1-A246-91F3E110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6887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e 22" descr="Link to meat handling information">
            <a:extLst>
              <a:ext uri="{FF2B5EF4-FFF2-40B4-BE49-F238E27FC236}">
                <a16:creationId xmlns:a16="http://schemas.microsoft.com/office/drawing/2014/main" id="{58274820-17F6-43DD-87CA-3881B146A39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67063"/>
            <a:ext cx="1325563" cy="935037"/>
            <a:chOff x="9991462" y="1263369"/>
            <a:chExt cx="1859226" cy="1468010"/>
          </a:xfrm>
        </p:grpSpPr>
        <p:pic>
          <p:nvPicPr>
            <p:cNvPr id="25613" name="Image 23">
              <a:hlinkClick r:id="rId9" action="ppaction://hlinksldjump"/>
              <a:extLst>
                <a:ext uri="{FF2B5EF4-FFF2-40B4-BE49-F238E27FC236}">
                  <a16:creationId xmlns:a16="http://schemas.microsoft.com/office/drawing/2014/main" id="{2E5E7B98-6621-45F7-B46C-7F6C2587B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4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9C3E3BFB-B714-450F-8E93-03A400C43B50}"/>
                </a:ext>
              </a:extLst>
            </p:cNvPr>
            <p:cNvSpPr/>
            <p:nvPr/>
          </p:nvSpPr>
          <p:spPr>
            <a:xfrm>
              <a:off x="11407590" y="1263369"/>
              <a:ext cx="443098" cy="550815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61458FEF-5BBB-454D-81D9-21F304E97E7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9FFAD18-B13E-46B9-9D66-726413AF940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3" descr="Washing vegetables">
            <a:extLst>
              <a:ext uri="{FF2B5EF4-FFF2-40B4-BE49-F238E27FC236}">
                <a16:creationId xmlns:a16="http://schemas.microsoft.com/office/drawing/2014/main" id="{16D256DF-98AD-4CF4-8D13-993F27CC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200025"/>
            <a:ext cx="18383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226E35-36F0-4D78-9D1F-3D766ECB7479}"/>
              </a:ext>
            </a:extLst>
          </p:cNvPr>
          <p:cNvSpPr txBox="1"/>
          <p:nvPr/>
        </p:nvSpPr>
        <p:spPr>
          <a:xfrm>
            <a:off x="272732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Food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washing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rinsing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400C633E-191F-4E98-B4EB-4236F92C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1208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Clean vegetables </a:t>
            </a:r>
            <a:r>
              <a:rPr lang="en-US" altLang="fr-FR" sz="1600" dirty="0">
                <a:solidFill>
                  <a:srgbClr val="00707C"/>
                </a:solidFill>
              </a:rPr>
              <a:t>carefully, especially if eaten raw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Don’t wash poultry/meat</a:t>
            </a:r>
            <a:r>
              <a:rPr lang="en-US" altLang="fr-FR" sz="1600" dirty="0">
                <a:solidFill>
                  <a:srgbClr val="00707C"/>
                </a:solidFill>
              </a:rPr>
              <a:t>, contamination risk is high</a:t>
            </a: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endParaRPr lang="en-GB" altLang="fr-FR" sz="1400" dirty="0"/>
          </a:p>
        </p:txBody>
      </p:sp>
      <p:grpSp>
        <p:nvGrpSpPr>
          <p:cNvPr id="26629" name="Groupe 17">
            <a:extLst>
              <a:ext uri="{FF2B5EF4-FFF2-40B4-BE49-F238E27FC236}">
                <a16:creationId xmlns:a16="http://schemas.microsoft.com/office/drawing/2014/main" id="{897E78D3-D2F7-4906-9393-8D6E5181F63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6639" name="ZoneTexte 18">
              <a:extLst>
                <a:ext uri="{FF2B5EF4-FFF2-40B4-BE49-F238E27FC236}">
                  <a16:creationId xmlns:a16="http://schemas.microsoft.com/office/drawing/2014/main" id="{61FC174A-E0AF-4170-9EB5-D3BDF1395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6640" name="ZoneTexte 19">
              <a:extLst>
                <a:ext uri="{FF2B5EF4-FFF2-40B4-BE49-F238E27FC236}">
                  <a16:creationId xmlns:a16="http://schemas.microsoft.com/office/drawing/2014/main" id="{02C3787A-F797-44EB-8279-88066DAE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494568-9EF3-4BDA-A51E-C69F055267E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D35054A-FDAD-4C43-AFA6-D7A2E831E4C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6643" name="ZoneTexte 22">
              <a:extLst>
                <a:ext uri="{FF2B5EF4-FFF2-40B4-BE49-F238E27FC236}">
                  <a16:creationId xmlns:a16="http://schemas.microsoft.com/office/drawing/2014/main" id="{E7A4F5DB-352D-4537-908D-4F38A80E2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6644" name="Image 25">
              <a:extLst>
                <a:ext uri="{FF2B5EF4-FFF2-40B4-BE49-F238E27FC236}">
                  <a16:creationId xmlns:a16="http://schemas.microsoft.com/office/drawing/2014/main" id="{A8257682-CA12-4EBA-A64F-559E4FDEE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24536-A49E-466F-B606-44DE63301A2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6391C7-E93B-42FD-BE9F-7681638F90E6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2" name="Image 17">
            <a:extLst>
              <a:ext uri="{FF2B5EF4-FFF2-40B4-BE49-F238E27FC236}">
                <a16:creationId xmlns:a16="http://schemas.microsoft.com/office/drawing/2014/main" id="{A5FFF8C6-E1D1-4353-8156-93C3FF80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e 18" descr="Link to meat handling information">
            <a:extLst>
              <a:ext uri="{FF2B5EF4-FFF2-40B4-BE49-F238E27FC236}">
                <a16:creationId xmlns:a16="http://schemas.microsoft.com/office/drawing/2014/main" id="{54BC0FAA-64EB-47C7-BC94-5020E0F0A617}"/>
              </a:ext>
            </a:extLst>
          </p:cNvPr>
          <p:cNvGrpSpPr>
            <a:grpSpLocks/>
          </p:cNvGrpSpPr>
          <p:nvPr/>
        </p:nvGrpSpPr>
        <p:grpSpPr bwMode="auto">
          <a:xfrm>
            <a:off x="8780463" y="1954213"/>
            <a:ext cx="1330325" cy="941387"/>
            <a:chOff x="9991462" y="1263369"/>
            <a:chExt cx="1859226" cy="1468010"/>
          </a:xfrm>
        </p:grpSpPr>
        <p:pic>
          <p:nvPicPr>
            <p:cNvPr id="26637" name="Image 19">
              <a:hlinkClick r:id="rId6" action="ppaction://hlinksldjump"/>
              <a:extLst>
                <a:ext uri="{FF2B5EF4-FFF2-40B4-BE49-F238E27FC236}">
                  <a16:creationId xmlns:a16="http://schemas.microsoft.com/office/drawing/2014/main" id="{FD943BBA-1DEB-4E16-A4C2-1EE5B241C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2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6B6C2E9-DB01-4F3E-AE3A-459FB25AA0F5}"/>
                </a:ext>
              </a:extLst>
            </p:cNvPr>
            <p:cNvSpPr/>
            <p:nvPr/>
          </p:nvSpPr>
          <p:spPr>
            <a:xfrm>
              <a:off x="11406959" y="1263369"/>
              <a:ext cx="443729" cy="552050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6634" name="Image 1" descr="Still of Campylobacter video">
            <a:hlinkClick r:id="rId8" tooltip="click here to open the link"/>
            <a:extLst>
              <a:ext uri="{FF2B5EF4-FFF2-40B4-BE49-F238E27FC236}">
                <a16:creationId xmlns:a16="http://schemas.microsoft.com/office/drawing/2014/main" id="{07F49829-A33D-41AB-A92F-D041D4E1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121150"/>
            <a:ext cx="1098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">
            <a:extLst>
              <a:ext uri="{FF2B5EF4-FFF2-40B4-BE49-F238E27FC236}">
                <a16:creationId xmlns:a16="http://schemas.microsoft.com/office/drawing/2014/main" id="{F9FE1708-73EA-49EC-AC15-24093373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4092575"/>
            <a:ext cx="679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en-US" altLang="fr-FR" sz="1600">
                <a:solidFill>
                  <a:srgbClr val="00707C"/>
                </a:solidFill>
              </a:rPr>
              <a:t>Video : </a:t>
            </a:r>
            <a:r>
              <a:rPr lang="en-US" altLang="fr-FR" sz="1600">
                <a:solidFill>
                  <a:srgbClr val="00707C"/>
                </a:solidFill>
                <a:hlinkClick r:id="rId8" tooltip="click here to open the link"/>
              </a:rPr>
              <a:t>See how the </a:t>
            </a:r>
            <a:r>
              <a:rPr lang="en-US" altLang="fr-FR" sz="1600" i="1">
                <a:solidFill>
                  <a:srgbClr val="00707C"/>
                </a:solidFill>
                <a:hlinkClick r:id="rId8" tooltip="click here to open the link"/>
              </a:rPr>
              <a:t>Campylobacter</a:t>
            </a:r>
            <a:r>
              <a:rPr lang="en-US" altLang="fr-FR" sz="1600">
                <a:solidFill>
                  <a:srgbClr val="00707C"/>
                </a:solidFill>
                <a:hlinkClick r:id="rId8" tooltip="click here to open the link"/>
              </a:rPr>
              <a:t> chicken bug spreads in a kitchen</a:t>
            </a:r>
            <a:r>
              <a:rPr lang="en-US" altLang="fr-FR" sz="1600">
                <a:solidFill>
                  <a:srgbClr val="00707C"/>
                </a:solidFill>
              </a:rPr>
              <a:t> </a:t>
            </a:r>
            <a:endParaRPr lang="en-GB" altLang="fr-FR" sz="1600">
              <a:solidFill>
                <a:srgbClr val="00707C"/>
              </a:solidFill>
            </a:endParaRPr>
          </a:p>
          <a:p>
            <a:pPr defTabSz="914400"/>
            <a:r>
              <a:rPr lang="en-GB" altLang="fr-FR" sz="1200">
                <a:solidFill>
                  <a:schemeClr val="accent1"/>
                </a:solidFill>
              </a:rPr>
              <a:t>This video was created by the Hungarian National Food Chain Safety Office for the first World Food Safety Day 2019</a:t>
            </a:r>
            <a:endParaRPr lang="fr-FR" altLang="fr-FR" sz="1200">
              <a:solidFill>
                <a:schemeClr val="accent1"/>
              </a:solidFill>
            </a:endParaRPr>
          </a:p>
        </p:txBody>
      </p:sp>
      <p:sp>
        <p:nvSpPr>
          <p:cNvPr id="26" name="Bouton d’action : vide 25">
            <a:hlinkClick r:id="rId10" highlightClick="1"/>
            <a:extLst>
              <a:ext uri="{FF2B5EF4-FFF2-40B4-BE49-F238E27FC236}">
                <a16:creationId xmlns:a16="http://schemas.microsoft.com/office/drawing/2014/main" id="{28202420-A048-46D8-8C2B-745C22211B8D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143AAF-B5E1-49A7-BFF6-B9975665D065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F46EF1-7FA8-4CA0-A010-7539E24FF983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Cooking</a:t>
            </a:r>
            <a:endParaRPr lang="fr-FR" sz="4501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6CF5A993-8340-4BD4-9191-F5AD53A4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276350"/>
            <a:ext cx="8828087" cy="471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Cook poultry/meat thoroughly, check for doneness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To kill pathogens that may contaminate raw meat and poultry a sufficient temperature must be reached and maintained long enough in all part of the meat during cooking.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Pathogens may survive in “cold spots” which are particularly difficult to avoid in microwave, barbecue or in an open frying pan.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No juice and no pink </a:t>
            </a:r>
            <a:r>
              <a:rPr lang="en-US" sz="1200" dirty="0" err="1">
                <a:solidFill>
                  <a:srgbClr val="00707C"/>
                </a:solidFill>
              </a:rPr>
              <a:t>colour</a:t>
            </a:r>
            <a:r>
              <a:rPr lang="en-US" sz="1200" dirty="0">
                <a:solidFill>
                  <a:srgbClr val="00707C"/>
                </a:solidFill>
              </a:rPr>
              <a:t> should remain in the middle of burgers, sausages, or between leg and breast for a whole bird.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Ideally temperature should be checked with a thermometer. 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 </a:t>
            </a:r>
            <a:r>
              <a:rPr lang="en-US" altLang="fr-FR" sz="1600" b="1" u="sng" dirty="0">
                <a:solidFill>
                  <a:srgbClr val="00707C"/>
                </a:solidFill>
              </a:rPr>
              <a:t>More </a:t>
            </a:r>
            <a:r>
              <a:rPr lang="en-US" altLang="fr-FR" sz="1600" b="1" u="sng" dirty="0" err="1">
                <a:solidFill>
                  <a:srgbClr val="00707C"/>
                </a:solidFill>
              </a:rPr>
              <a:t>informations</a:t>
            </a:r>
            <a:r>
              <a:rPr lang="en-US" altLang="fr-FR" sz="1600" b="1" u="sng" dirty="0">
                <a:solidFill>
                  <a:srgbClr val="00707C"/>
                </a:solidFill>
              </a:rPr>
              <a:t>:</a:t>
            </a:r>
          </a:p>
          <a:p>
            <a:pPr marL="228600" lvl="1" indent="0" eaLnBrk="1" hangingPunct="1"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sz="1600" dirty="0">
                <a:solidFill>
                  <a:srgbClr val="00707C"/>
                </a:solidFill>
              </a:rPr>
              <a:t>					</a:t>
            </a:r>
            <a:r>
              <a:rPr lang="en-US" sz="1400" dirty="0">
                <a:solidFill>
                  <a:srgbClr val="00707C"/>
                </a:solidFill>
                <a:hlinkClick r:id="rId2" tooltip="click here to open the link"/>
              </a:rPr>
              <a:t>How to cook your food to prevent food poisoning</a:t>
            </a:r>
            <a:endParaRPr lang="en-US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		</a:t>
            </a:r>
            <a:r>
              <a:rPr lang="en-US" altLang="fr-FR" sz="1400" dirty="0">
                <a:solidFill>
                  <a:srgbClr val="00707C"/>
                </a:solidFill>
                <a:hlinkClick r:id="rId3" tooltip="click here to open the link"/>
              </a:rPr>
              <a:t>Information on thermometers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</p:txBody>
      </p:sp>
      <p:grpSp>
        <p:nvGrpSpPr>
          <p:cNvPr id="27652" name="Groupe 17" descr="Navigation bar">
            <a:extLst>
              <a:ext uri="{FF2B5EF4-FFF2-40B4-BE49-F238E27FC236}">
                <a16:creationId xmlns:a16="http://schemas.microsoft.com/office/drawing/2014/main" id="{929522E9-40D3-4659-9CC6-BD478889E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7668" name="ZoneTexte 18">
              <a:extLst>
                <a:ext uri="{FF2B5EF4-FFF2-40B4-BE49-F238E27FC236}">
                  <a16:creationId xmlns:a16="http://schemas.microsoft.com/office/drawing/2014/main" id="{4C261251-39AC-4367-92C6-A84A58600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7669" name="ZoneTexte 19">
              <a:extLst>
                <a:ext uri="{FF2B5EF4-FFF2-40B4-BE49-F238E27FC236}">
                  <a16:creationId xmlns:a16="http://schemas.microsoft.com/office/drawing/2014/main" id="{E2F3D1AC-BDA5-4939-AD34-E90C991F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EA292-1BAD-4C24-9439-07E7F3B573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52B99BB-D006-4392-8AF2-5703AC87291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7672" name="ZoneTexte 22">
              <a:extLst>
                <a:ext uri="{FF2B5EF4-FFF2-40B4-BE49-F238E27FC236}">
                  <a16:creationId xmlns:a16="http://schemas.microsoft.com/office/drawing/2014/main" id="{8A17341E-D3BF-44C0-8829-2D377BA96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7673" name="Image 25" descr="SafeConsume logo">
              <a:extLst>
                <a:ext uri="{FF2B5EF4-FFF2-40B4-BE49-F238E27FC236}">
                  <a16:creationId xmlns:a16="http://schemas.microsoft.com/office/drawing/2014/main" id="{436A8877-A85A-4358-ABF1-521806000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EAE7C-E68B-4F1D-BB87-64FA7A28A42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9F125F5-19BC-4B30-B168-CFD631EAEBB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5" name="Image 17">
            <a:extLst>
              <a:ext uri="{FF2B5EF4-FFF2-40B4-BE49-F238E27FC236}">
                <a16:creationId xmlns:a16="http://schemas.microsoft.com/office/drawing/2014/main" id="{2B1B60E9-D4AC-484B-8AF6-DCAB2A43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3" descr="Boy cooking">
            <a:extLst>
              <a:ext uri="{FF2B5EF4-FFF2-40B4-BE49-F238E27FC236}">
                <a16:creationId xmlns:a16="http://schemas.microsoft.com/office/drawing/2014/main" id="{0D7B2E1E-747E-42C4-9AD4-C11357DA4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25400"/>
            <a:ext cx="10477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" descr="Food Standards Agency">
            <a:extLst>
              <a:ext uri="{FF2B5EF4-FFF2-40B4-BE49-F238E27FC236}">
                <a16:creationId xmlns:a16="http://schemas.microsoft.com/office/drawing/2014/main" id="{879358E1-5D99-417A-B511-D8A8144C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008563"/>
            <a:ext cx="1000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Groupe 17" descr="Link to meat handling information">
            <a:extLst>
              <a:ext uri="{FF2B5EF4-FFF2-40B4-BE49-F238E27FC236}">
                <a16:creationId xmlns:a16="http://schemas.microsoft.com/office/drawing/2014/main" id="{78509C49-E1EE-4074-8DFD-B9D53963930C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3289300"/>
            <a:ext cx="1287463" cy="865188"/>
            <a:chOff x="9991462" y="1263369"/>
            <a:chExt cx="1859226" cy="1468010"/>
          </a:xfrm>
        </p:grpSpPr>
        <p:pic>
          <p:nvPicPr>
            <p:cNvPr id="27666" name="Image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4BEB4DE7-A1C8-4150-876D-15923042C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Bouton d’action : obtenir des informations 1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B135B131-C6D2-4A81-8CA7-8444E2E3A838}"/>
                </a:ext>
              </a:extLst>
            </p:cNvPr>
            <p:cNvSpPr/>
            <p:nvPr/>
          </p:nvSpPr>
          <p:spPr>
            <a:xfrm>
              <a:off x="11405941" y="1263369"/>
              <a:ext cx="444747" cy="55218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7659" name="Groupe 7" descr="Link to egg handling information">
            <a:extLst>
              <a:ext uri="{FF2B5EF4-FFF2-40B4-BE49-F238E27FC236}">
                <a16:creationId xmlns:a16="http://schemas.microsoft.com/office/drawing/2014/main" id="{C2109B82-BE53-452C-9FA0-A4194E0B08EE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3289300"/>
            <a:ext cx="1252537" cy="873125"/>
            <a:chOff x="9275562" y="229495"/>
            <a:chExt cx="1759703" cy="1355762"/>
          </a:xfrm>
        </p:grpSpPr>
        <p:pic>
          <p:nvPicPr>
            <p:cNvPr id="27664" name="Image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F5CFF83C-F931-44B2-AF2B-D4E5FD236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562" y="229495"/>
              <a:ext cx="1759703" cy="135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Bouton d’action : obtenir des informations 6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01959B69-5E32-4407-8E64-E5B521C19304}"/>
                </a:ext>
              </a:extLst>
            </p:cNvPr>
            <p:cNvSpPr/>
            <p:nvPr/>
          </p:nvSpPr>
          <p:spPr>
            <a:xfrm>
              <a:off x="10557982" y="1183459"/>
              <a:ext cx="477283" cy="40179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7660" name="Groupe 2" descr="Link to role of phones in spreading micro-organisms additional information">
            <a:extLst>
              <a:ext uri="{FF2B5EF4-FFF2-40B4-BE49-F238E27FC236}">
                <a16:creationId xmlns:a16="http://schemas.microsoft.com/office/drawing/2014/main" id="{D370278C-A80C-42B3-B546-B8123F1D6459}"/>
              </a:ext>
            </a:extLst>
          </p:cNvPr>
          <p:cNvGrpSpPr>
            <a:grpSpLocks/>
          </p:cNvGrpSpPr>
          <p:nvPr/>
        </p:nvGrpSpPr>
        <p:grpSpPr bwMode="auto">
          <a:xfrm>
            <a:off x="8886825" y="3132138"/>
            <a:ext cx="939800" cy="1187450"/>
            <a:chOff x="9246754" y="3165793"/>
            <a:chExt cx="940666" cy="1187767"/>
          </a:xfrm>
        </p:grpSpPr>
        <p:pic>
          <p:nvPicPr>
            <p:cNvPr id="27662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C6F28D7-8801-490F-BE20-288F94AB0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754" y="3166723"/>
              <a:ext cx="940666" cy="11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Bouton d’action : obtenir des informations 6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id="{0488F2C1-CD04-4774-B729-2FCC8254E2FD}"/>
                </a:ext>
              </a:extLst>
            </p:cNvPr>
            <p:cNvSpPr/>
            <p:nvPr/>
          </p:nvSpPr>
          <p:spPr bwMode="auto">
            <a:xfrm>
              <a:off x="9847382" y="3165793"/>
              <a:ext cx="340038" cy="258831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" name="Bouton d’action : vide 28">
            <a:hlinkClick r:id="rId15" highlightClick="1"/>
            <a:extLst>
              <a:ext uri="{FF2B5EF4-FFF2-40B4-BE49-F238E27FC236}">
                <a16:creationId xmlns:a16="http://schemas.microsoft.com/office/drawing/2014/main" id="{181D65F5-5F7C-43C3-A718-A6BBBAF6561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F8342-75FF-4549-B8B1-23E6CB18DE3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5BD6E5-BEA6-4240-BE5C-3637B353A535}"/>
              </a:ext>
            </a:extLst>
          </p:cNvPr>
          <p:cNvSpPr txBox="1"/>
          <p:nvPr/>
        </p:nvSpPr>
        <p:spPr>
          <a:xfrm>
            <a:off x="307657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Disposal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675" name="ZoneTexte 13">
            <a:extLst>
              <a:ext uri="{FF2B5EF4-FFF2-40B4-BE49-F238E27FC236}">
                <a16:creationId xmlns:a16="http://schemas.microsoft.com/office/drawing/2014/main" id="{0C93DBEA-32E6-46CB-85CE-C5BB0B80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chemeClr val="accent3">
                    <a:lumMod val="75000"/>
                  </a:schemeClr>
                </a:solidFill>
              </a:rPr>
              <a:t>Avoid using hands when disposing </a:t>
            </a:r>
            <a:r>
              <a:rPr lang="en-US" altLang="fr-FR" sz="1400" dirty="0">
                <a:solidFill>
                  <a:srgbClr val="00707C"/>
                </a:solidFill>
              </a:rPr>
              <a:t>of food waste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A </a:t>
            </a:r>
            <a:r>
              <a:rPr lang="en-US" altLang="fr-FR" sz="1400" dirty="0">
                <a:solidFill>
                  <a:schemeClr val="accent3">
                    <a:lumMod val="75000"/>
                  </a:schemeClr>
                </a:solidFill>
              </a:rPr>
              <a:t>pedal bin </a:t>
            </a:r>
            <a:r>
              <a:rPr lang="en-US" altLang="fr-FR" sz="1400" dirty="0">
                <a:solidFill>
                  <a:srgbClr val="00707C"/>
                </a:solidFill>
              </a:rPr>
              <a:t>would be best to avoid bacteria transferring on hands</a:t>
            </a:r>
          </a:p>
        </p:txBody>
      </p:sp>
      <p:grpSp>
        <p:nvGrpSpPr>
          <p:cNvPr id="28676" name="Groupe 17" descr="Navigation bar">
            <a:extLst>
              <a:ext uri="{FF2B5EF4-FFF2-40B4-BE49-F238E27FC236}">
                <a16:creationId xmlns:a16="http://schemas.microsoft.com/office/drawing/2014/main" id="{F23F617A-C5BA-430C-985A-47A5A57FC9D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8683" name="ZoneTexte 18">
              <a:extLst>
                <a:ext uri="{FF2B5EF4-FFF2-40B4-BE49-F238E27FC236}">
                  <a16:creationId xmlns:a16="http://schemas.microsoft.com/office/drawing/2014/main" id="{03A3FDC1-E2E6-4E78-90DB-81FD7B8B6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8684" name="ZoneTexte 19">
              <a:extLst>
                <a:ext uri="{FF2B5EF4-FFF2-40B4-BE49-F238E27FC236}">
                  <a16:creationId xmlns:a16="http://schemas.microsoft.com/office/drawing/2014/main" id="{A0483B6A-C119-414F-B5BF-26CCC31E0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470346-A6D9-44D4-BB4A-FB6A9762B43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C36AD67-AFE2-4A0E-A85A-0E21C398072E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8687" name="ZoneTexte 22">
              <a:extLst>
                <a:ext uri="{FF2B5EF4-FFF2-40B4-BE49-F238E27FC236}">
                  <a16:creationId xmlns:a16="http://schemas.microsoft.com/office/drawing/2014/main" id="{168AF3CA-B730-4FFF-82A5-E5F3D6DD7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8688" name="Image 25" descr="SafeConsume logo">
              <a:extLst>
                <a:ext uri="{FF2B5EF4-FFF2-40B4-BE49-F238E27FC236}">
                  <a16:creationId xmlns:a16="http://schemas.microsoft.com/office/drawing/2014/main" id="{C99F895D-5E55-4598-AF32-4F74988A1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5D649-A65B-424C-85B3-44A1B85BF2D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1571803-2943-4EDE-99AF-B7EE73EBA992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9" name="Image 17">
            <a:extLst>
              <a:ext uri="{FF2B5EF4-FFF2-40B4-BE49-F238E27FC236}">
                <a16:creationId xmlns:a16="http://schemas.microsoft.com/office/drawing/2014/main" id="{D900B28B-9FFB-4FF9-BCF0-DB10C25B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3" descr="Girl disposing of food waste">
            <a:extLst>
              <a:ext uri="{FF2B5EF4-FFF2-40B4-BE49-F238E27FC236}">
                <a16:creationId xmlns:a16="http://schemas.microsoft.com/office/drawing/2014/main" id="{C79BB103-2AD9-4B30-852D-567B00142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5" y="250825"/>
            <a:ext cx="15128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1" descr="Bin">
            <a:extLst>
              <a:ext uri="{FF2B5EF4-FFF2-40B4-BE49-F238E27FC236}">
                <a16:creationId xmlns:a16="http://schemas.microsoft.com/office/drawing/2014/main" id="{7B343397-CAD5-47A9-A766-FB8E60D6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5138"/>
            <a:ext cx="19224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outon d’action : vide 18">
            <a:hlinkClick r:id="rId7" highlightClick="1"/>
            <a:extLst>
              <a:ext uri="{FF2B5EF4-FFF2-40B4-BE49-F238E27FC236}">
                <a16:creationId xmlns:a16="http://schemas.microsoft.com/office/drawing/2014/main" id="{14A070D8-E0C7-45E1-ACAF-4294E0654ED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31139E-6594-4993-8588-B78815FD3FCA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1307B1-6DDB-4E01-A9A0-6A36BAA61EA2}"/>
              </a:ext>
            </a:extLst>
          </p:cNvPr>
          <p:cNvSpPr txBox="1"/>
          <p:nvPr/>
        </p:nvSpPr>
        <p:spPr>
          <a:xfrm>
            <a:off x="3076575" y="246063"/>
            <a:ext cx="90979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 dirty="0">
                <a:solidFill>
                  <a:srgbClr val="00707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Eating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1D9BEB30-BBD2-4667-89F6-3FBB969D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414463"/>
            <a:ext cx="8828087" cy="4675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Wash hands </a:t>
            </a:r>
            <a:r>
              <a:rPr lang="en-US" sz="1600" dirty="0">
                <a:solidFill>
                  <a:srgbClr val="00707C"/>
                </a:solidFill>
              </a:rPr>
              <a:t>before eating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Raw food may contain pathogens that can be transferred to hands during food preparation. 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Other events can contaminate hands (touching the bin, door handles, touching pets, ….). 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Once contaminated, hands may disseminate pathogens to cooked foods, or directly to mouth during serving and eating. </a:t>
            </a:r>
          </a:p>
          <a:p>
            <a:pPr marL="457200" lvl="3" indent="0" eaLnBrk="1" hangingPunct="1">
              <a:defRPr/>
            </a:pPr>
            <a:endParaRPr lang="en-US" sz="105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5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Separate raw and cooked </a:t>
            </a:r>
            <a:r>
              <a:rPr lang="en-US" altLang="fr-FR" sz="1600" dirty="0">
                <a:solidFill>
                  <a:srgbClr val="00707C"/>
                </a:solidFill>
              </a:rPr>
              <a:t>food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Raw foods may contain pathogen. If they are transmitted to cooked foods, they will not be killed because the food is already cooked and will contaminate consumers. </a:t>
            </a:r>
          </a:p>
          <a:p>
            <a:pPr lvl="2" indent="0" eaLnBrk="1" hangingPunct="1">
              <a:spcBef>
                <a:spcPts val="300"/>
              </a:spcBef>
              <a:defRPr/>
            </a:pPr>
            <a:endParaRPr lang="en-US" altLang="fr-FR" sz="1200" dirty="0">
              <a:solidFill>
                <a:srgbClr val="00707C"/>
              </a:solidFill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Reheating foods is usually not sufficient to kill pathogens. 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It is important to keep raw foods in separated and closed containers and to prevent any spilling of exudate, for 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instance from raw meat.</a:t>
            </a:r>
            <a:endParaRPr lang="en-US" sz="10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					</a:t>
            </a:r>
            <a:r>
              <a:rPr lang="en-US" altLang="fr-FR" sz="1400" dirty="0">
                <a:solidFill>
                  <a:srgbClr val="00707C"/>
                </a:solidFill>
                <a:hlinkClick r:id="rId2" tooltip="click here to open the link"/>
              </a:rPr>
              <a:t>10 ways to prevent food poisoning</a:t>
            </a:r>
            <a:r>
              <a:rPr lang="en-US" altLang="fr-FR" sz="1400" dirty="0">
                <a:solidFill>
                  <a:srgbClr val="00707C"/>
                </a:solidFill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r>
              <a:rPr lang="en-US" sz="1050" dirty="0">
                <a:solidFill>
                  <a:srgbClr val="00707C"/>
                </a:solidFill>
              </a:rPr>
              <a:t>   				</a:t>
            </a:r>
            <a:r>
              <a:rPr lang="en-US" altLang="fr-FR" sz="1400" dirty="0">
                <a:solidFill>
                  <a:srgbClr val="00707C"/>
                </a:solidFill>
                <a:hlinkClick r:id="rId3" tooltip="click here to open the link"/>
              </a:rPr>
              <a:t>Food safety in the home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00" dirty="0">
              <a:solidFill>
                <a:srgbClr val="00707C"/>
              </a:solidFill>
            </a:endParaRPr>
          </a:p>
        </p:txBody>
      </p:sp>
      <p:grpSp>
        <p:nvGrpSpPr>
          <p:cNvPr id="29700" name="Groupe 17" descr="Navigation bar">
            <a:extLst>
              <a:ext uri="{FF2B5EF4-FFF2-40B4-BE49-F238E27FC236}">
                <a16:creationId xmlns:a16="http://schemas.microsoft.com/office/drawing/2014/main" id="{A5F463F5-7687-4922-B7E4-92A8122B6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9713" name="ZoneTexte 18">
              <a:extLst>
                <a:ext uri="{FF2B5EF4-FFF2-40B4-BE49-F238E27FC236}">
                  <a16:creationId xmlns:a16="http://schemas.microsoft.com/office/drawing/2014/main" id="{991D4356-F85B-4747-96E6-68EDAF61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9714" name="ZoneTexte 19">
              <a:extLst>
                <a:ext uri="{FF2B5EF4-FFF2-40B4-BE49-F238E27FC236}">
                  <a16:creationId xmlns:a16="http://schemas.microsoft.com/office/drawing/2014/main" id="{498B46A1-A4D4-4CB4-966A-24E1B0578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3E34D-63C6-462C-8FB9-CDAA1E42EB8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6CA6DB65-BF9F-4553-A8AC-2EA0FD0D00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9717" name="ZoneTexte 22">
              <a:extLst>
                <a:ext uri="{FF2B5EF4-FFF2-40B4-BE49-F238E27FC236}">
                  <a16:creationId xmlns:a16="http://schemas.microsoft.com/office/drawing/2014/main" id="{96F33961-4E33-4C9E-AD46-C0B629949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9718" name="Image 25" descr="SafeConsume logo">
              <a:extLst>
                <a:ext uri="{FF2B5EF4-FFF2-40B4-BE49-F238E27FC236}">
                  <a16:creationId xmlns:a16="http://schemas.microsoft.com/office/drawing/2014/main" id="{54456561-E7F8-49EF-B97D-DA9711B17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D167A2-D772-4EF3-BEB8-D03F88121759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48B080-EF1B-40CC-B9D5-CB598A9D87A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3" name="Image 17">
            <a:extLst>
              <a:ext uri="{FF2B5EF4-FFF2-40B4-BE49-F238E27FC236}">
                <a16:creationId xmlns:a16="http://schemas.microsoft.com/office/drawing/2014/main" id="{2E88D025-6957-418E-B72B-BBB3F3E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Espace réservé du contenu 3" descr="Girl eating apple">
            <a:extLst>
              <a:ext uri="{FF2B5EF4-FFF2-40B4-BE49-F238E27FC236}">
                <a16:creationId xmlns:a16="http://schemas.microsoft.com/office/drawing/2014/main" id="{61BBB572-B008-41B4-8574-D83A22B5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69863"/>
            <a:ext cx="1228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9" descr="NHS logo">
            <a:extLst>
              <a:ext uri="{FF2B5EF4-FFF2-40B4-BE49-F238E27FC236}">
                <a16:creationId xmlns:a16="http://schemas.microsoft.com/office/drawing/2014/main" id="{B86981C8-DE75-4032-A75A-4C3193B4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935538"/>
            <a:ext cx="787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FE7EB58-EBD5-4A4A-A863-1EF5FC19FE86}"/>
              </a:ext>
            </a:extLst>
          </p:cNvPr>
          <p:cNvSpPr/>
          <p:nvPr/>
        </p:nvSpPr>
        <p:spPr>
          <a:xfrm>
            <a:off x="8551863" y="2578100"/>
            <a:ext cx="3071812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pic>
        <p:nvPicPr>
          <p:cNvPr id="29707" name="Espace réservé du contenu 3" descr="Boy holding pizza">
            <a:extLst>
              <a:ext uri="{FF2B5EF4-FFF2-40B4-BE49-F238E27FC236}">
                <a16:creationId xmlns:a16="http://schemas.microsoft.com/office/drawing/2014/main" id="{2B20DF80-0FCF-4481-B603-813E912E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76200"/>
            <a:ext cx="10906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oupe 17" descr="Link to meat handling information">
            <a:extLst>
              <a:ext uri="{FF2B5EF4-FFF2-40B4-BE49-F238E27FC236}">
                <a16:creationId xmlns:a16="http://schemas.microsoft.com/office/drawing/2014/main" id="{5004F0E7-00C0-4BFA-AAE1-F4DD3997EEDA}"/>
              </a:ext>
            </a:extLst>
          </p:cNvPr>
          <p:cNvGrpSpPr>
            <a:grpSpLocks/>
          </p:cNvGrpSpPr>
          <p:nvPr/>
        </p:nvGrpSpPr>
        <p:grpSpPr bwMode="auto">
          <a:xfrm>
            <a:off x="10336213" y="4224338"/>
            <a:ext cx="1287462" cy="863600"/>
            <a:chOff x="9991462" y="1263369"/>
            <a:chExt cx="1859226" cy="1468010"/>
          </a:xfrm>
        </p:grpSpPr>
        <p:pic>
          <p:nvPicPr>
            <p:cNvPr id="29711" name="Image 18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AD3B66-D853-46E2-B065-3FA6D36F7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Bouton d’action : obtenir des informations 19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ED97B091-41BA-4D1E-BCA9-3902E30BEA0A}"/>
                </a:ext>
              </a:extLst>
            </p:cNvPr>
            <p:cNvSpPr/>
            <p:nvPr/>
          </p:nvSpPr>
          <p:spPr>
            <a:xfrm>
              <a:off x="11405941" y="1263369"/>
              <a:ext cx="444747" cy="553201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9709" name="Image 22" descr="Food Standards Agency logo">
            <a:extLst>
              <a:ext uri="{FF2B5EF4-FFF2-40B4-BE49-F238E27FC236}">
                <a16:creationId xmlns:a16="http://schemas.microsoft.com/office/drawing/2014/main" id="{21AA1A8B-E927-4EF2-80FA-D511335E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5424488"/>
            <a:ext cx="1000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outon d’action : vide 25">
            <a:hlinkClick r:id="rId14" highlightClick="1"/>
            <a:extLst>
              <a:ext uri="{FF2B5EF4-FFF2-40B4-BE49-F238E27FC236}">
                <a16:creationId xmlns:a16="http://schemas.microsoft.com/office/drawing/2014/main" id="{FC69CEB4-7410-4B18-BB0E-17EE0DD89849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BD2A73-937D-42E0-8875-DECBC5DFB0A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6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6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B0681B-D9B0-4516-B164-4E2151AE73FD}"/>
              </a:ext>
            </a:extLst>
          </p:cNvPr>
          <p:cNvSpPr txBox="1"/>
          <p:nvPr/>
        </p:nvSpPr>
        <p:spPr>
          <a:xfrm>
            <a:off x="307657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leftovers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699" name="ZoneTexte 13">
            <a:extLst>
              <a:ext uri="{FF2B5EF4-FFF2-40B4-BE49-F238E27FC236}">
                <a16:creationId xmlns:a16="http://schemas.microsoft.com/office/drawing/2014/main" id="{28A89A98-330E-415C-BBFF-2C7B5E7D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9" y="869271"/>
            <a:ext cx="8736011" cy="5401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 eaLnBrk="1" hangingPunct="1"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Heat only once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Leave maximum 2 hours in room temperature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Consume leftovers during max 3 days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Keep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(≤ 4°C), label with date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fr-FR" sz="1600" u="sng" dirty="0">
                <a:solidFill>
                  <a:srgbClr val="00707C"/>
                </a:solidFill>
              </a:rPr>
              <a:t>What are the risks 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u="sng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Some species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pathogenic bacteria </a:t>
            </a:r>
            <a:r>
              <a:rPr lang="en-US" sz="1600" dirty="0">
                <a:solidFill>
                  <a:srgbClr val="00707C"/>
                </a:solidFill>
              </a:rPr>
              <a:t>(</a:t>
            </a:r>
            <a:r>
              <a:rPr lang="en-US" sz="1600" i="1" dirty="0">
                <a:solidFill>
                  <a:srgbClr val="00707C"/>
                </a:solidFill>
              </a:rPr>
              <a:t>Bacillus cereus</a:t>
            </a:r>
            <a:r>
              <a:rPr lang="en-US" sz="1600" dirty="0">
                <a:solidFill>
                  <a:srgbClr val="00707C"/>
                </a:solidFill>
              </a:rPr>
              <a:t>, </a:t>
            </a:r>
            <a:r>
              <a:rPr lang="en-US" sz="1600" i="1" dirty="0">
                <a:solidFill>
                  <a:srgbClr val="00707C"/>
                </a:solidFill>
              </a:rPr>
              <a:t>Clostridium perfringens</a:t>
            </a:r>
            <a:r>
              <a:rPr lang="en-US" sz="1600" dirty="0">
                <a:solidFill>
                  <a:srgbClr val="00707C"/>
                </a:solidFill>
              </a:rPr>
              <a:t>, </a:t>
            </a:r>
            <a:r>
              <a:rPr lang="en-US" sz="1600" i="1" dirty="0">
                <a:solidFill>
                  <a:srgbClr val="00707C"/>
                </a:solidFill>
              </a:rPr>
              <a:t>Clostridium botulinum</a:t>
            </a:r>
            <a:r>
              <a:rPr lang="en-US" sz="1600" dirty="0">
                <a:solidFill>
                  <a:srgbClr val="00707C"/>
                </a:solidFill>
              </a:rPr>
              <a:t>…)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produces very resistant bodies called “spores”.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These spores can be found in meat, milk, cereals, vegetables. Spores present in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foods will not be killed by cooking </a:t>
            </a:r>
            <a:r>
              <a:rPr lang="en-US" sz="1600" dirty="0">
                <a:solidFill>
                  <a:srgbClr val="00707C"/>
                </a:solidFill>
              </a:rPr>
              <a:t>and will multiply in the cooked foods whenever temperature is high enough.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Then they may infect us causing </a:t>
            </a:r>
            <a:r>
              <a:rPr lang="en-GB" sz="1600" dirty="0">
                <a:solidFill>
                  <a:srgbClr val="00707C"/>
                </a:solidFill>
              </a:rPr>
              <a:t>diarrhoea</a:t>
            </a:r>
            <a:r>
              <a:rPr lang="en-GB" sz="1000" dirty="0"/>
              <a:t> </a:t>
            </a:r>
            <a:r>
              <a:rPr lang="en-US" sz="1600" dirty="0">
                <a:solidFill>
                  <a:srgbClr val="00707C"/>
                </a:solidFill>
              </a:rPr>
              <a:t>or produce deadly toxins in the foods.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That is why leftovers should be cooled rapidly, kept in the fridge and consumed within 3 days.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strike="sngStrike" dirty="0">
              <a:solidFill>
                <a:srgbClr val="00707C"/>
              </a:solidFill>
            </a:endParaRPr>
          </a:p>
          <a:p>
            <a:pPr lvl="3" indent="0" eaLnBrk="1" hangingPunct="1">
              <a:defRPr/>
            </a:pPr>
            <a:endParaRPr lang="en-US" altLang="fr-FR" sz="1100" dirty="0">
              <a:solidFill>
                <a:srgbClr val="00707C"/>
              </a:solidFill>
            </a:endParaRPr>
          </a:p>
        </p:txBody>
      </p:sp>
      <p:grpSp>
        <p:nvGrpSpPr>
          <p:cNvPr id="30724" name="Groupe 17" descr="Navigation bar">
            <a:extLst>
              <a:ext uri="{FF2B5EF4-FFF2-40B4-BE49-F238E27FC236}">
                <a16:creationId xmlns:a16="http://schemas.microsoft.com/office/drawing/2014/main" id="{F201DFD0-A37E-4DAE-AA7E-B5B1900787F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0730" name="ZoneTexte 18">
              <a:extLst>
                <a:ext uri="{FF2B5EF4-FFF2-40B4-BE49-F238E27FC236}">
                  <a16:creationId xmlns:a16="http://schemas.microsoft.com/office/drawing/2014/main" id="{50CEFF6E-9486-4F5D-8243-FA30BBFD4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30731" name="ZoneTexte 19">
              <a:extLst>
                <a:ext uri="{FF2B5EF4-FFF2-40B4-BE49-F238E27FC236}">
                  <a16:creationId xmlns:a16="http://schemas.microsoft.com/office/drawing/2014/main" id="{EC9D23FF-B09E-4AF9-8819-4E813DE05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D8CD27-27C7-449E-875C-BAB7FBB0277D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 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DDD21D3A-36C7-4070-9F4F-F8BDEEED52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30734" name="ZoneTexte 22">
              <a:extLst>
                <a:ext uri="{FF2B5EF4-FFF2-40B4-BE49-F238E27FC236}">
                  <a16:creationId xmlns:a16="http://schemas.microsoft.com/office/drawing/2014/main" id="{73E4F8FF-C9D2-460A-8758-315D90592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30735" name="Image 25" descr="SafeConsume logo">
              <a:extLst>
                <a:ext uri="{FF2B5EF4-FFF2-40B4-BE49-F238E27FC236}">
                  <a16:creationId xmlns:a16="http://schemas.microsoft.com/office/drawing/2014/main" id="{DF470E36-6191-4A4C-89E8-5B2E24014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B4794-B296-4C7D-9A78-3C31ED3CF50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F873B58-88BF-4975-95F1-8C631399F6D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7" name="Image 17">
            <a:extLst>
              <a:ext uri="{FF2B5EF4-FFF2-40B4-BE49-F238E27FC236}">
                <a16:creationId xmlns:a16="http://schemas.microsoft.com/office/drawing/2014/main" id="{A2FFCA06-A203-4AD4-9862-C9262456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3" descr="Bowls of leftovers">
            <a:extLst>
              <a:ext uri="{FF2B5EF4-FFF2-40B4-BE49-F238E27FC236}">
                <a16:creationId xmlns:a16="http://schemas.microsoft.com/office/drawing/2014/main" id="{BECFB77B-51FB-4F45-A8E3-D38D22B3E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239713"/>
            <a:ext cx="2000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6" highlightClick="1"/>
            <a:extLst>
              <a:ext uri="{FF2B5EF4-FFF2-40B4-BE49-F238E27FC236}">
                <a16:creationId xmlns:a16="http://schemas.microsoft.com/office/drawing/2014/main" id="{55ADBA85-577C-4B6E-9A54-60A785FA737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47B3D5-3BBC-43C2-8244-AA684DB477B8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>
            <a:extLst>
              <a:ext uri="{FF2B5EF4-FFF2-40B4-BE49-F238E27FC236}">
                <a16:creationId xmlns:a16="http://schemas.microsoft.com/office/drawing/2014/main" id="{C39E8FCF-22AA-47CF-8EF6-14586480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6038"/>
            <a:ext cx="9115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maintain the cold chain?</a:t>
            </a:r>
          </a:p>
        </p:txBody>
      </p:sp>
      <p:sp>
        <p:nvSpPr>
          <p:cNvPr id="31747" name="ZoneTexte 13">
            <a:extLst>
              <a:ext uri="{FF2B5EF4-FFF2-40B4-BE49-F238E27FC236}">
                <a16:creationId xmlns:a16="http://schemas.microsoft.com/office/drawing/2014/main" id="{C67DDE0E-7D56-41CD-920D-6E5FDCE4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398588"/>
            <a:ext cx="90312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a-DK" sz="1400" dirty="0" err="1">
                <a:solidFill>
                  <a:srgbClr val="00707C"/>
                </a:solidFill>
              </a:rPr>
              <a:t>Why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is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it</a:t>
            </a:r>
            <a:r>
              <a:rPr lang="fr-FR" altLang="da-DK" sz="1400" dirty="0">
                <a:solidFill>
                  <a:srgbClr val="00707C"/>
                </a:solidFill>
              </a:rPr>
              <a:t> important to </a:t>
            </a:r>
            <a:r>
              <a:rPr lang="fr-FR" altLang="da-DK" sz="1400" dirty="0" err="1">
                <a:solidFill>
                  <a:srgbClr val="00707C"/>
                </a:solidFill>
              </a:rPr>
              <a:t>maintain</a:t>
            </a:r>
            <a:r>
              <a:rPr lang="fr-FR" altLang="da-DK" sz="1400" dirty="0">
                <a:solidFill>
                  <a:srgbClr val="00707C"/>
                </a:solidFill>
              </a:rPr>
              <a:t> the cold </a:t>
            </a:r>
            <a:r>
              <a:rPr lang="fr-FR" altLang="da-DK" sz="1400" dirty="0" err="1">
                <a:solidFill>
                  <a:srgbClr val="00707C"/>
                </a:solidFill>
              </a:rPr>
              <a:t>chain</a:t>
            </a:r>
            <a:r>
              <a:rPr lang="fr-FR" altLang="da-DK" sz="1400" dirty="0">
                <a:solidFill>
                  <a:srgbClr val="00707C"/>
                </a:solidFill>
              </a:rPr>
              <a:t>?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Microbes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grow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rapidly</a:t>
            </a:r>
            <a:r>
              <a:rPr lang="fr-FR" altLang="fr-FR" sz="1200" dirty="0">
                <a:solidFill>
                  <a:srgbClr val="00707C"/>
                </a:solidFill>
              </a:rPr>
              <a:t>, </a:t>
            </a:r>
            <a:r>
              <a:rPr lang="fr-FR" altLang="fr-FR" sz="1200" dirty="0" err="1">
                <a:solidFill>
                  <a:srgbClr val="00707C"/>
                </a:solidFill>
              </a:rPr>
              <a:t>depending</a:t>
            </a:r>
            <a:r>
              <a:rPr lang="fr-FR" altLang="fr-FR" sz="1200" dirty="0">
                <a:solidFill>
                  <a:srgbClr val="00707C"/>
                </a:solidFill>
              </a:rPr>
              <a:t> in </a:t>
            </a:r>
            <a:r>
              <a:rPr lang="fr-FR" altLang="fr-FR" sz="1200" dirty="0" err="1">
                <a:solidFill>
                  <a:srgbClr val="00707C"/>
                </a:solidFill>
              </a:rPr>
              <a:t>particular</a:t>
            </a:r>
            <a:r>
              <a:rPr lang="fr-FR" altLang="fr-FR" sz="1200" dirty="0">
                <a:solidFill>
                  <a:srgbClr val="00707C"/>
                </a:solidFill>
              </a:rPr>
              <a:t> on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and freezer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kill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microbes</a:t>
            </a:r>
            <a:r>
              <a:rPr lang="fr-FR" altLang="fr-FR" sz="1200" dirty="0">
                <a:solidFill>
                  <a:srgbClr val="00707C"/>
                </a:solidFill>
              </a:rPr>
              <a:t>, </a:t>
            </a:r>
            <a:r>
              <a:rPr lang="fr-FR" altLang="fr-FR" sz="1200" dirty="0" err="1">
                <a:solidFill>
                  <a:srgbClr val="00707C"/>
                </a:solidFill>
              </a:rPr>
              <a:t>microbial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is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only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slowed</a:t>
            </a:r>
            <a:r>
              <a:rPr lang="fr-FR" altLang="fr-FR" sz="1200" dirty="0">
                <a:solidFill>
                  <a:srgbClr val="00707C"/>
                </a:solidFill>
              </a:rPr>
              <a:t> down or </a:t>
            </a:r>
            <a:r>
              <a:rPr lang="fr-FR" altLang="fr-FR" sz="1200" dirty="0" err="1">
                <a:solidFill>
                  <a:srgbClr val="00707C"/>
                </a:solidFill>
              </a:rPr>
              <a:t>stopped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If the cold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chain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not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maintained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bacteria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may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grow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to high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numbers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>
                <a:solidFill>
                  <a:srgbClr val="00707C"/>
                </a:solidFill>
              </a:rPr>
              <a:t>and </a:t>
            </a:r>
            <a:r>
              <a:rPr lang="fr-FR" altLang="fr-FR" sz="1200" dirty="0" err="1">
                <a:solidFill>
                  <a:srgbClr val="00707C"/>
                </a:solidFill>
              </a:rPr>
              <a:t>increase</a:t>
            </a:r>
            <a:r>
              <a:rPr lang="fr-FR" altLang="fr-FR" sz="1200" dirty="0">
                <a:solidFill>
                  <a:srgbClr val="00707C"/>
                </a:solidFill>
              </a:rPr>
              <a:t> the </a:t>
            </a:r>
            <a:r>
              <a:rPr lang="fr-FR" altLang="fr-FR" sz="1200" dirty="0" err="1">
                <a:solidFill>
                  <a:srgbClr val="00707C"/>
                </a:solidFill>
              </a:rPr>
              <a:t>risk</a:t>
            </a:r>
            <a:r>
              <a:rPr lang="fr-FR" altLang="fr-FR" sz="1200" dirty="0">
                <a:solidFill>
                  <a:srgbClr val="00707C"/>
                </a:solidFill>
              </a:rPr>
              <a:t> of </a:t>
            </a:r>
            <a:r>
              <a:rPr lang="fr-FR" altLang="fr-FR" sz="1200" dirty="0" err="1">
                <a:solidFill>
                  <a:srgbClr val="00707C"/>
                </a:solidFill>
              </a:rPr>
              <a:t>food-poisoning</a:t>
            </a:r>
            <a:r>
              <a:rPr lang="fr-FR" altLang="fr-FR" sz="1200" dirty="0">
                <a:solidFill>
                  <a:srgbClr val="00707C"/>
                </a:solidFill>
              </a:rPr>
              <a:t>/infection.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a-DK" sz="1400" dirty="0">
                <a:solidFill>
                  <a:srgbClr val="00707C"/>
                </a:solidFill>
              </a:rPr>
              <a:t>How can </a:t>
            </a:r>
            <a:r>
              <a:rPr lang="fr-FR" altLang="da-DK" sz="1400" dirty="0" err="1">
                <a:solidFill>
                  <a:srgbClr val="00707C"/>
                </a:solidFill>
              </a:rPr>
              <a:t>we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maintain</a:t>
            </a:r>
            <a:r>
              <a:rPr lang="fr-FR" altLang="da-DK" sz="1400" dirty="0">
                <a:solidFill>
                  <a:srgbClr val="00707C"/>
                </a:solidFill>
              </a:rPr>
              <a:t> the cold </a:t>
            </a:r>
            <a:r>
              <a:rPr lang="fr-FR" altLang="da-DK" sz="1400" dirty="0" err="1">
                <a:solidFill>
                  <a:srgbClr val="00707C"/>
                </a:solidFill>
              </a:rPr>
              <a:t>chain</a:t>
            </a:r>
            <a:r>
              <a:rPr lang="fr-FR" altLang="da-DK" sz="1400" dirty="0">
                <a:solidFill>
                  <a:srgbClr val="00707C"/>
                </a:solidFill>
              </a:rPr>
              <a:t>?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rgbClr val="00707C"/>
                </a:solidFill>
              </a:rPr>
              <a:t>Use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cooler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bags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>
                <a:solidFill>
                  <a:srgbClr val="00707C"/>
                </a:solidFill>
              </a:rPr>
              <a:t>(or packing </a:t>
            </a:r>
            <a:r>
              <a:rPr lang="fr-FR" altLang="fr-FR" sz="1200" dirty="0" err="1">
                <a:solidFill>
                  <a:srgbClr val="00707C"/>
                </a:solidFill>
              </a:rPr>
              <a:t>frozen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with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chilled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foods</a:t>
            </a:r>
            <a:r>
              <a:rPr lang="fr-FR" altLang="fr-FR" sz="1200" dirty="0">
                <a:solidFill>
                  <a:srgbClr val="00707C"/>
                </a:solidFill>
              </a:rPr>
              <a:t>) </a:t>
            </a:r>
            <a:r>
              <a:rPr lang="fr-FR" altLang="fr-FR" sz="1200" dirty="0" err="1">
                <a:solidFill>
                  <a:srgbClr val="00707C"/>
                </a:solidFill>
              </a:rPr>
              <a:t>during</a:t>
            </a:r>
            <a:r>
              <a:rPr lang="fr-FR" altLang="fr-FR" sz="1200" dirty="0">
                <a:solidFill>
                  <a:srgbClr val="00707C"/>
                </a:solidFill>
              </a:rPr>
              <a:t> transport </a:t>
            </a:r>
            <a:r>
              <a:rPr lang="fr-FR" altLang="fr-FR" sz="1200" dirty="0" err="1">
                <a:solidFill>
                  <a:srgbClr val="00707C"/>
                </a:solidFill>
              </a:rPr>
              <a:t>from</a:t>
            </a:r>
            <a:r>
              <a:rPr lang="fr-FR" altLang="fr-FR" sz="1200" dirty="0">
                <a:solidFill>
                  <a:srgbClr val="00707C"/>
                </a:solidFill>
              </a:rPr>
              <a:t> shop to home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help </a:t>
            </a:r>
            <a:r>
              <a:rPr lang="fr-FR" altLang="fr-FR" sz="1200" dirty="0" err="1">
                <a:solidFill>
                  <a:srgbClr val="00707C"/>
                </a:solidFill>
              </a:rPr>
              <a:t>slowing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bacterial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rgbClr val="00707C"/>
                </a:solidFill>
              </a:rPr>
              <a:t>On </a:t>
            </a:r>
            <a:r>
              <a:rPr lang="fr-FR" altLang="fr-FR" sz="1200" dirty="0" err="1">
                <a:solidFill>
                  <a:srgbClr val="00707C"/>
                </a:solidFill>
              </a:rPr>
              <a:t>arrival</a:t>
            </a:r>
            <a:r>
              <a:rPr lang="fr-FR" altLang="fr-FR" sz="1200" dirty="0">
                <a:solidFill>
                  <a:srgbClr val="00707C"/>
                </a:solidFill>
              </a:rPr>
              <a:t> at home, 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store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chilled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frozen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products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first.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Don’t freeze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twice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pathogenic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bacteria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may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multiply</a:t>
            </a:r>
            <a:r>
              <a:rPr lang="fr-FR" altLang="fr-FR" sz="1200" dirty="0">
                <a:solidFill>
                  <a:srgbClr val="00707C"/>
                </a:solidFill>
              </a:rPr>
              <a:t> in the </a:t>
            </a:r>
            <a:r>
              <a:rPr lang="fr-FR" altLang="fr-FR" sz="1200" dirty="0" err="1">
                <a:solidFill>
                  <a:srgbClr val="00707C"/>
                </a:solidFill>
              </a:rPr>
              <a:t>thawed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food</a:t>
            </a:r>
            <a:r>
              <a:rPr lang="fr-FR" altLang="fr-FR" sz="1200" dirty="0">
                <a:solidFill>
                  <a:srgbClr val="00707C"/>
                </a:solidFill>
              </a:rPr>
              <a:t> and </a:t>
            </a:r>
            <a:r>
              <a:rPr lang="fr-FR" altLang="fr-FR" sz="1200" dirty="0" err="1">
                <a:solidFill>
                  <a:srgbClr val="00707C"/>
                </a:solidFill>
              </a:rPr>
              <a:t>they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won't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killed</a:t>
            </a:r>
            <a:r>
              <a:rPr lang="fr-FR" altLang="fr-FR" sz="1200" dirty="0">
                <a:solidFill>
                  <a:srgbClr val="00707C"/>
                </a:solidFill>
              </a:rPr>
              <a:t> if the </a:t>
            </a:r>
            <a:r>
              <a:rPr lang="fr-FR" altLang="fr-FR" sz="1200" dirty="0" err="1">
                <a:solidFill>
                  <a:srgbClr val="00707C"/>
                </a:solidFill>
              </a:rPr>
              <a:t>food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is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frozen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again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Don’t put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piping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hot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in the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it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raise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your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chemeClr val="accent3">
                    <a:lumMod val="75000"/>
                  </a:schemeClr>
                </a:solidFill>
              </a:rPr>
              <a:t>Cool down leftovers as quickly as possible </a:t>
            </a:r>
            <a:r>
              <a:rPr lang="en-US" altLang="fr-FR" sz="1200" dirty="0">
                <a:solidFill>
                  <a:srgbClr val="00707C"/>
                </a:solidFill>
              </a:rPr>
              <a:t>(within 2 hours) and store them in the fridge.</a:t>
            </a:r>
            <a:endParaRPr lang="fr-FR" altLang="fr-FR" sz="12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Defrost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frozen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it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avoid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microbial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 and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keep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your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 down. </a:t>
            </a:r>
            <a:r>
              <a:rPr lang="en-US" altLang="fr-FR" sz="1200" dirty="0">
                <a:solidFill>
                  <a:srgbClr val="00707C"/>
                </a:solidFill>
              </a:rPr>
              <a:t>If you are in a hurry, defrost can also be done in the microwave or in hot water.</a:t>
            </a: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B60A1-1B1E-4878-9D9F-584F8C679BB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AF02A1-56F4-4135-94CA-8A327A6A3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50" name="Image 17">
            <a:extLst>
              <a:ext uri="{FF2B5EF4-FFF2-40B4-BE49-F238E27FC236}">
                <a16:creationId xmlns:a16="http://schemas.microsoft.com/office/drawing/2014/main" id="{AE79C22C-7284-49EC-B004-250FFA44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 5" descr="Termometer ">
            <a:extLst>
              <a:ext uri="{FF2B5EF4-FFF2-40B4-BE49-F238E27FC236}">
                <a16:creationId xmlns:a16="http://schemas.microsoft.com/office/drawing/2014/main" id="{B8545DEB-D779-4A0F-8CC6-14A8CA6C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865188"/>
            <a:ext cx="5921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e 27" descr="Navigation bar">
            <a:extLst>
              <a:ext uri="{FF2B5EF4-FFF2-40B4-BE49-F238E27FC236}">
                <a16:creationId xmlns:a16="http://schemas.microsoft.com/office/drawing/2014/main" id="{D8646F22-52DB-43AA-9798-3AE422607A9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1756" name="Groupe 17">
              <a:extLst>
                <a:ext uri="{FF2B5EF4-FFF2-40B4-BE49-F238E27FC236}">
                  <a16:creationId xmlns:a16="http://schemas.microsoft.com/office/drawing/2014/main" id="{E62DF20E-7E69-4E73-BCA2-94064DC57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1759" name="ZoneTexte 18">
                <a:extLst>
                  <a:ext uri="{FF2B5EF4-FFF2-40B4-BE49-F238E27FC236}">
                    <a16:creationId xmlns:a16="http://schemas.microsoft.com/office/drawing/2014/main" id="{BEDE3737-E972-4918-AC8B-878594060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1760" name="ZoneTexte 19">
                <a:extLst>
                  <a:ext uri="{FF2B5EF4-FFF2-40B4-BE49-F238E27FC236}">
                    <a16:creationId xmlns:a16="http://schemas.microsoft.com/office/drawing/2014/main" id="{E592EF62-5FB3-46E0-B35E-30AE78E7A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6503F28-3FC3-4CFD-81E2-CC10A4E226FA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Bouton d’action : vide 34" descr="Close button 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B97D620-48C7-4176-A9E5-EEC2804DD6C7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1763" name="ZoneTexte 22">
                <a:extLst>
                  <a:ext uri="{FF2B5EF4-FFF2-40B4-BE49-F238E27FC236}">
                    <a16:creationId xmlns:a16="http://schemas.microsoft.com/office/drawing/2014/main" id="{93EC79AB-EC1D-48F0-87ED-009699AEA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1764" name="Image 25" descr="SafeConsume logo">
                <a:extLst>
                  <a:ext uri="{FF2B5EF4-FFF2-40B4-BE49-F238E27FC236}">
                    <a16:creationId xmlns:a16="http://schemas.microsoft.com/office/drawing/2014/main" id="{8BD7D179-9265-4114-8A89-6FBC4ED5B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outon d’action : vide 29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51F0076-9417-41D0-A606-3395863003E8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1758" name="ZoneTexte 22">
              <a:extLst>
                <a:ext uri="{FF2B5EF4-FFF2-40B4-BE49-F238E27FC236}">
                  <a16:creationId xmlns:a16="http://schemas.microsoft.com/office/drawing/2014/main" id="{9EEF8A89-B5BC-48E2-8E26-E6B869534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1753" name="Image 1" descr="NHS logo">
            <a:extLst>
              <a:ext uri="{FF2B5EF4-FFF2-40B4-BE49-F238E27FC236}">
                <a16:creationId xmlns:a16="http://schemas.microsoft.com/office/drawing/2014/main" id="{FB12094D-EB2A-4DB2-B5F1-D0FF5D34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573713"/>
            <a:ext cx="7477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">
            <a:extLst>
              <a:ext uri="{FF2B5EF4-FFF2-40B4-BE49-F238E27FC236}">
                <a16:creationId xmlns:a16="http://schemas.microsoft.com/office/drawing/2014/main" id="{3D55F914-C794-4C94-8B21-6F2FD20A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5608638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200">
                <a:solidFill>
                  <a:srgbClr val="000000"/>
                </a:solidFill>
                <a:hlinkClick r:id="rId7"/>
              </a:rPr>
              <a:t>How to store food and leftovers</a:t>
            </a:r>
            <a:endParaRPr lang="fr-FR" altLang="fr-FR" sz="1200"/>
          </a:p>
        </p:txBody>
      </p:sp>
      <p:sp>
        <p:nvSpPr>
          <p:cNvPr id="23" name="Bouton d’action : vide 22">
            <a:hlinkClick r:id="rId8" highlightClick="1"/>
            <a:extLst>
              <a:ext uri="{FF2B5EF4-FFF2-40B4-BE49-F238E27FC236}">
                <a16:creationId xmlns:a16="http://schemas.microsoft.com/office/drawing/2014/main" id="{C2BBFBF0-514A-41F2-98C3-AF6683ACFF5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0DC671-2951-4A95-BFDF-9066F95BC85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e 2">
            <a:extLst>
              <a:ext uri="{FF2B5EF4-FFF2-40B4-BE49-F238E27FC236}">
                <a16:creationId xmlns:a16="http://schemas.microsoft.com/office/drawing/2014/main" id="{1E98E29C-CDA2-4414-B7CD-4158FF6BA316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A3D779-2070-4E1E-8E42-8E6FE42A01F6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5B9EA3CB-9BDF-44F0-ADB8-F610957A1C2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9" name="Image 17">
              <a:extLst>
                <a:ext uri="{FF2B5EF4-FFF2-40B4-BE49-F238E27FC236}">
                  <a16:creationId xmlns:a16="http://schemas.microsoft.com/office/drawing/2014/main" id="{46B09989-AA34-49AC-A890-9CDDB80E7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1" name="Groupe 5" descr="Navigation bar">
            <a:extLst>
              <a:ext uri="{FF2B5EF4-FFF2-40B4-BE49-F238E27FC236}">
                <a16:creationId xmlns:a16="http://schemas.microsoft.com/office/drawing/2014/main" id="{BAC070AD-D349-4708-91C2-8B996E08EA47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2776" name="Groupe 36">
              <a:extLst>
                <a:ext uri="{FF2B5EF4-FFF2-40B4-BE49-F238E27FC236}">
                  <a16:creationId xmlns:a16="http://schemas.microsoft.com/office/drawing/2014/main" id="{7C645C0F-CAB1-46CB-80A6-836E18BF5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275" y="6016625"/>
              <a:chExt cx="12276138" cy="887413"/>
            </a:xfrm>
          </p:grpSpPr>
          <p:grpSp>
            <p:nvGrpSpPr>
              <p:cNvPr id="32778" name="Groupe 17">
                <a:extLst>
                  <a:ext uri="{FF2B5EF4-FFF2-40B4-BE49-F238E27FC236}">
                    <a16:creationId xmlns:a16="http://schemas.microsoft.com/office/drawing/2014/main" id="{B43CA263-F4E2-42A5-AF51-AF2450B43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1275" y="6016625"/>
                <a:ext cx="12276138" cy="887413"/>
                <a:chOff x="-41565" y="6016088"/>
                <a:chExt cx="12276859" cy="888671"/>
              </a:xfrm>
            </p:grpSpPr>
            <p:sp>
              <p:nvSpPr>
                <p:cNvPr id="32781" name="ZoneTexte 18">
                  <a:extLst>
                    <a:ext uri="{FF2B5EF4-FFF2-40B4-BE49-F238E27FC236}">
                      <a16:creationId xmlns:a16="http://schemas.microsoft.com/office/drawing/2014/main" id="{305E6C9D-DE1C-4D04-92AC-091F9D0A4F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9957" y="6170631"/>
                  <a:ext cx="9819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Close</a:t>
                  </a:r>
                </a:p>
              </p:txBody>
            </p:sp>
            <p:sp>
              <p:nvSpPr>
                <p:cNvPr id="32782" name="ZoneTexte 19">
                  <a:extLst>
                    <a:ext uri="{FF2B5EF4-FFF2-40B4-BE49-F238E27FC236}">
                      <a16:creationId xmlns:a16="http://schemas.microsoft.com/office/drawing/2014/main" id="{F9B665A1-A86C-4FA3-A4DB-35464999EB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76482" y="6160811"/>
                  <a:ext cx="18324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                             Next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80442AE-26C6-4F56-8A16-F9A3A96E2DCC}"/>
                    </a:ext>
                  </a:extLst>
                </p:cNvPr>
                <p:cNvSpPr/>
                <p:nvPr/>
              </p:nvSpPr>
              <p:spPr>
                <a:xfrm>
                  <a:off x="-41565" y="6016088"/>
                  <a:ext cx="12276859" cy="88867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Bouton d’action : vide 43" descr="Close button">
                  <a:hlinkClick r:id="rId3" action="ppaction://hlinksldjump" highlightClick="1"/>
                  <a:extLst>
                    <a:ext uri="{FF2B5EF4-FFF2-40B4-BE49-F238E27FC236}">
                      <a16:creationId xmlns:a16="http://schemas.microsoft.com/office/drawing/2014/main" id="{21B661D5-22C0-47AC-B489-1A948470BF44}"/>
                    </a:ext>
                  </a:extLst>
                </p:cNvPr>
                <p:cNvSpPr/>
                <p:nvPr/>
              </p:nvSpPr>
              <p:spPr>
                <a:xfrm>
                  <a:off x="5508661" y="6154397"/>
                  <a:ext cx="306406" cy="270258"/>
                </a:xfrm>
                <a:prstGeom prst="actionButtonBlank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prstClr val="black"/>
                      </a:solidFill>
                    </a:rPr>
                    <a:t>X</a:t>
                  </a:r>
                </a:p>
              </p:txBody>
            </p:sp>
            <p:sp>
              <p:nvSpPr>
                <p:cNvPr id="32785" name="ZoneTexte 22">
                  <a:extLst>
                    <a:ext uri="{FF2B5EF4-FFF2-40B4-BE49-F238E27FC236}">
                      <a16:creationId xmlns:a16="http://schemas.microsoft.com/office/drawing/2014/main" id="{DB0900AC-F2C1-453A-BC7E-FFBDF85304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2149" y="6149924"/>
                  <a:ext cx="1711711" cy="277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Back to main page</a:t>
                  </a:r>
                </a:p>
              </p:txBody>
            </p:sp>
            <p:pic>
              <p:nvPicPr>
                <p:cNvPr id="32786" name="Image 25" descr="SafeConsume logo">
                  <a:extLst>
                    <a:ext uri="{FF2B5EF4-FFF2-40B4-BE49-F238E27FC236}">
                      <a16:creationId xmlns:a16="http://schemas.microsoft.com/office/drawing/2014/main" id="{A9998CAC-8191-4234-BA15-EC302346AF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16" y="6063782"/>
                  <a:ext cx="1890517" cy="41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Bouton d’action : vide 38" descr="Next button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1C6BA2C-64B2-4A9B-969F-B1F329583914}"/>
                  </a:ext>
                </a:extLst>
              </p:cNvPr>
              <p:cNvSpPr/>
              <p:nvPr/>
            </p:nvSpPr>
            <p:spPr bwMode="auto">
              <a:xfrm>
                <a:off x="11555413" y="6134100"/>
                <a:ext cx="306387" cy="26828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&gt;</a:t>
                </a:r>
              </a:p>
            </p:txBody>
          </p:sp>
          <p:sp>
            <p:nvSpPr>
              <p:cNvPr id="32780" name="ZoneTexte 22">
                <a:extLst>
                  <a:ext uri="{FF2B5EF4-FFF2-40B4-BE49-F238E27FC236}">
                    <a16:creationId xmlns:a16="http://schemas.microsoft.com/office/drawing/2014/main" id="{4F85F965-20D4-49A2-8D29-B5114F67F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4804" y="6145535"/>
                <a:ext cx="171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Previous             Next</a:t>
                </a:r>
              </a:p>
            </p:txBody>
          </p:sp>
        </p:grpSp>
        <p:sp>
          <p:nvSpPr>
            <p:cNvPr id="47" name="Bouton d’action : vide 46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F28E988-8D54-4B1B-ABCF-4944B87E8560}"/>
                </a:ext>
              </a:extLst>
            </p:cNvPr>
            <p:cNvSpPr/>
            <p:nvPr/>
          </p:nvSpPr>
          <p:spPr bwMode="auto">
            <a:xfrm>
              <a:off x="9529763" y="6142038"/>
              <a:ext cx="306387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2772" name="Image 1" descr="Graph showing growth rate of Salmonella in chicken and eggs at 8°C, 15°C and 25°C&#10;&#10;&#10;">
            <a:extLst>
              <a:ext uri="{FF2B5EF4-FFF2-40B4-BE49-F238E27FC236}">
                <a16:creationId xmlns:a16="http://schemas.microsoft.com/office/drawing/2014/main" id="{F0B665E2-9ADD-4095-AEBE-B5AAE1DE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38138"/>
            <a:ext cx="86661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1">
            <a:extLst>
              <a:ext uri="{FF2B5EF4-FFF2-40B4-BE49-F238E27FC236}">
                <a16:creationId xmlns:a16="http://schemas.microsoft.com/office/drawing/2014/main" id="{A76DA212-4441-4C5D-AFFA-3AD40D1A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71475"/>
            <a:ext cx="28495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2">
            <a:extLst>
              <a:ext uri="{FF2B5EF4-FFF2-40B4-BE49-F238E27FC236}">
                <a16:creationId xmlns:a16="http://schemas.microsoft.com/office/drawing/2014/main" id="{F61C50F6-65B8-4955-A1A0-2BAB24C8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84438"/>
            <a:ext cx="853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8" highlightClick="1"/>
            <a:extLst>
              <a:ext uri="{FF2B5EF4-FFF2-40B4-BE49-F238E27FC236}">
                <a16:creationId xmlns:a16="http://schemas.microsoft.com/office/drawing/2014/main" id="{35B9CAB8-5CF3-4EEE-9548-E86979C6946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D3787DD-85AC-4B24-8C2C-F023724134D2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e 6">
            <a:extLst>
              <a:ext uri="{FF2B5EF4-FFF2-40B4-BE49-F238E27FC236}">
                <a16:creationId xmlns:a16="http://schemas.microsoft.com/office/drawing/2014/main" id="{280873C9-1CC4-4E80-A6EA-20B12FDB79B1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38CF14-E986-4E0D-9730-DECF5BFCFBF7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0022277-F866-4F44-A805-A1905735B0F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9" name="Image 17">
              <a:extLst>
                <a:ext uri="{FF2B5EF4-FFF2-40B4-BE49-F238E27FC236}">
                  <a16:creationId xmlns:a16="http://schemas.microsoft.com/office/drawing/2014/main" id="{C0A69C4B-1ADC-4DCD-915C-EA888B212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5" name="Groupe 52" descr="Navigation bar">
            <a:extLst>
              <a:ext uri="{FF2B5EF4-FFF2-40B4-BE49-F238E27FC236}">
                <a16:creationId xmlns:a16="http://schemas.microsoft.com/office/drawing/2014/main" id="{9226A711-E38F-4909-9991-0E99A7B9330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3798" name="Groupe 17">
              <a:extLst>
                <a:ext uri="{FF2B5EF4-FFF2-40B4-BE49-F238E27FC236}">
                  <a16:creationId xmlns:a16="http://schemas.microsoft.com/office/drawing/2014/main" id="{66C1DE24-D468-42F2-BEF7-89EB4E5F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3801" name="ZoneTexte 18">
                <a:extLst>
                  <a:ext uri="{FF2B5EF4-FFF2-40B4-BE49-F238E27FC236}">
                    <a16:creationId xmlns:a16="http://schemas.microsoft.com/office/drawing/2014/main" id="{E88F98DE-F986-4E3B-BC97-63548784B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3802" name="ZoneTexte 19">
                <a:extLst>
                  <a:ext uri="{FF2B5EF4-FFF2-40B4-BE49-F238E27FC236}">
                    <a16:creationId xmlns:a16="http://schemas.microsoft.com/office/drawing/2014/main" id="{07FA1F68-4CBE-4CC1-A4B7-D9DC4369E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2DA091C-C6D8-428E-B6CC-748D7167F180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outon d’action : vide 60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058C90A9-AD99-4546-8D1C-F411752854D1}"/>
                  </a:ext>
                </a:extLst>
              </p:cNvPr>
              <p:cNvSpPr/>
              <p:nvPr/>
            </p:nvSpPr>
            <p:spPr>
              <a:xfrm>
                <a:off x="5508661" y="6154397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3805" name="ZoneTexte 22">
                <a:extLst>
                  <a:ext uri="{FF2B5EF4-FFF2-40B4-BE49-F238E27FC236}">
                    <a16:creationId xmlns:a16="http://schemas.microsoft.com/office/drawing/2014/main" id="{76F81F88-C549-415F-9EE1-D0886D810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3806" name="Image 25" descr="SafeConsume logo">
                <a:extLst>
                  <a:ext uri="{FF2B5EF4-FFF2-40B4-BE49-F238E27FC236}">
                    <a16:creationId xmlns:a16="http://schemas.microsoft.com/office/drawing/2014/main" id="{846E80E3-7C01-45E6-AE33-3CEF61095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Bouton d’action : vide 55" descr="Back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C2D9268-6E85-4640-BDB1-B05F60FA73CA}"/>
                </a:ext>
              </a:extLst>
            </p:cNvPr>
            <p:cNvSpPr/>
            <p:nvPr/>
          </p:nvSpPr>
          <p:spPr bwMode="auto">
            <a:xfrm>
              <a:off x="11555413" y="6134100"/>
              <a:ext cx="306387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3800" name="ZoneTexte 22">
              <a:extLst>
                <a:ext uri="{FF2B5EF4-FFF2-40B4-BE49-F238E27FC236}">
                  <a16:creationId xmlns:a16="http://schemas.microsoft.com/office/drawing/2014/main" id="{5EB249E3-FEBC-4AFA-B104-DA6CB1BD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pic>
        <p:nvPicPr>
          <p:cNvPr id="33796" name="Image 1" descr="Graph showing growth rate of Listeria monocytogenes in salmon at 3°C, 5°C, 8°C, 15°C and 25°C">
            <a:extLst>
              <a:ext uri="{FF2B5EF4-FFF2-40B4-BE49-F238E27FC236}">
                <a16:creationId xmlns:a16="http://schemas.microsoft.com/office/drawing/2014/main" id="{528821FE-A6EF-48A7-A6DD-C6EFCCE7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96875"/>
            <a:ext cx="89106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outon d’action : vide 19">
            <a:hlinkClick r:id="rId6" highlightClick="1"/>
            <a:extLst>
              <a:ext uri="{FF2B5EF4-FFF2-40B4-BE49-F238E27FC236}">
                <a16:creationId xmlns:a16="http://schemas.microsoft.com/office/drawing/2014/main" id="{4FBCCCE6-0C11-4B82-8617-A2A44EECCB21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EDFB42-7EB7-4A23-AC33-7681D56B205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>
            <a:extLst>
              <a:ext uri="{FF2B5EF4-FFF2-40B4-BE49-F238E27FC236}">
                <a16:creationId xmlns:a16="http://schemas.microsoft.com/office/drawing/2014/main" id="{9F61C579-619D-495F-A8F3-6D2139E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6988"/>
            <a:ext cx="9115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cross-contamination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DD3709CB-731D-4F04-B7BF-D8B41484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1500188"/>
            <a:ext cx="9048750" cy="487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Cross-contamination </a:t>
            </a:r>
            <a:r>
              <a:rPr lang="fr-FR" sz="1600" dirty="0" err="1">
                <a:solidFill>
                  <a:srgbClr val="00707C"/>
                </a:solidFill>
              </a:rPr>
              <a:t>happens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when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harmful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microbes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contaminated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rgbClr val="00707C"/>
                </a:solidFill>
              </a:rPr>
              <a:t>(</a:t>
            </a:r>
            <a:r>
              <a:rPr lang="fr-FR" sz="1600" dirty="0" err="1">
                <a:solidFill>
                  <a:srgbClr val="00707C"/>
                </a:solidFill>
              </a:rPr>
              <a:t>raw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meat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soiled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vegetables</a:t>
            </a:r>
            <a:r>
              <a:rPr lang="fr-FR" sz="1600" dirty="0">
                <a:solidFill>
                  <a:srgbClr val="00707C"/>
                </a:solidFill>
              </a:rPr>
              <a:t>…) or </a:t>
            </a:r>
            <a:r>
              <a:rPr lang="fr-FR" sz="1600" dirty="0" err="1">
                <a:solidFill>
                  <a:srgbClr val="00707C"/>
                </a:solidFill>
              </a:rPr>
              <a:t>objects</a:t>
            </a:r>
            <a:r>
              <a:rPr lang="fr-FR" sz="1600" dirty="0">
                <a:solidFill>
                  <a:srgbClr val="00707C"/>
                </a:solidFill>
              </a:rPr>
              <a:t> (hands, </a:t>
            </a:r>
            <a:r>
              <a:rPr lang="fr-FR" sz="1600" dirty="0" err="1">
                <a:solidFill>
                  <a:srgbClr val="00707C"/>
                </a:solidFill>
              </a:rPr>
              <a:t>tools</a:t>
            </a:r>
            <a:r>
              <a:rPr lang="fr-FR" sz="1600" dirty="0">
                <a:solidFill>
                  <a:srgbClr val="00707C"/>
                </a:solidFill>
              </a:rPr>
              <a:t>, surfaces, </a:t>
            </a:r>
            <a:r>
              <a:rPr lang="fr-FR" sz="1600" dirty="0" err="1">
                <a:solidFill>
                  <a:srgbClr val="00707C"/>
                </a:solidFill>
              </a:rPr>
              <a:t>towels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sponges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cloths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cutting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boards</a:t>
            </a:r>
            <a:r>
              <a:rPr lang="fr-FR" sz="1600" dirty="0">
                <a:solidFill>
                  <a:srgbClr val="00707C"/>
                </a:solidFill>
              </a:rPr>
              <a:t>…)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are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transferred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especially</a:t>
            </a:r>
            <a:r>
              <a:rPr lang="fr-FR" sz="1600" dirty="0">
                <a:solidFill>
                  <a:srgbClr val="00707C"/>
                </a:solidFill>
              </a:rPr>
              <a:t> « </a:t>
            </a:r>
            <a:r>
              <a:rPr lang="fr-FR" sz="1600" dirty="0" err="1">
                <a:solidFill>
                  <a:srgbClr val="00707C"/>
                </a:solidFill>
              </a:rPr>
              <a:t>ready</a:t>
            </a:r>
            <a:r>
              <a:rPr lang="fr-FR" sz="1600" dirty="0">
                <a:solidFill>
                  <a:srgbClr val="00707C"/>
                </a:solidFill>
              </a:rPr>
              <a:t> to </a:t>
            </a:r>
            <a:r>
              <a:rPr lang="fr-FR" sz="1600" dirty="0" err="1">
                <a:solidFill>
                  <a:srgbClr val="00707C"/>
                </a:solidFill>
              </a:rPr>
              <a:t>eat</a:t>
            </a:r>
            <a:r>
              <a:rPr lang="fr-FR" sz="1600" dirty="0">
                <a:solidFill>
                  <a:srgbClr val="00707C"/>
                </a:solidFill>
              </a:rPr>
              <a:t> » </a:t>
            </a:r>
            <a:r>
              <a:rPr lang="fr-FR" sz="1600" dirty="0" err="1">
                <a:solidFill>
                  <a:srgbClr val="00707C"/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. This can </a:t>
            </a:r>
            <a:r>
              <a:rPr lang="fr-FR" sz="1600" dirty="0" err="1">
                <a:solidFill>
                  <a:srgbClr val="00707C"/>
                </a:solidFill>
              </a:rPr>
              <a:t>increase</a:t>
            </a:r>
            <a:r>
              <a:rPr lang="fr-FR" sz="1600" dirty="0">
                <a:solidFill>
                  <a:srgbClr val="00707C"/>
                </a:solidFill>
              </a:rPr>
              <a:t> the </a:t>
            </a:r>
            <a:r>
              <a:rPr lang="fr-FR" sz="1600" dirty="0" err="1">
                <a:solidFill>
                  <a:srgbClr val="00707C"/>
                </a:solidFill>
              </a:rPr>
              <a:t>risk</a:t>
            </a:r>
            <a:r>
              <a:rPr lang="fr-FR" sz="1600" dirty="0">
                <a:solidFill>
                  <a:srgbClr val="00707C"/>
                </a:solidFill>
              </a:rPr>
              <a:t>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poisoning</a:t>
            </a:r>
            <a:r>
              <a:rPr lang="fr-FR" sz="1600" dirty="0">
                <a:solidFill>
                  <a:srgbClr val="00707C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You can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avoid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cross-contamination </a:t>
            </a:r>
            <a:r>
              <a:rPr lang="fr-FR" sz="1600" dirty="0">
                <a:solidFill>
                  <a:srgbClr val="00707C"/>
                </a:solidFill>
              </a:rPr>
              <a:t>at </a:t>
            </a:r>
            <a:r>
              <a:rPr lang="fr-FR" sz="1600" dirty="0" err="1">
                <a:solidFill>
                  <a:srgbClr val="00707C"/>
                </a:solidFill>
              </a:rPr>
              <a:t>several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steps</a:t>
            </a:r>
            <a:r>
              <a:rPr lang="fr-FR" sz="1600" dirty="0">
                <a:solidFill>
                  <a:srgbClr val="00707C"/>
                </a:solidFill>
              </a:rPr>
              <a:t> of the </a:t>
            </a:r>
            <a:r>
              <a:rPr lang="fr-FR" sz="1600" dirty="0" err="1">
                <a:solidFill>
                  <a:srgbClr val="00707C"/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journey</a:t>
            </a:r>
            <a:r>
              <a:rPr lang="fr-FR" sz="1600" dirty="0">
                <a:solidFill>
                  <a:srgbClr val="00707C"/>
                </a:solidFill>
              </a:rPr>
              <a:t> by: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Shopping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r>
              <a:rPr lang="fr-FR" sz="1600" dirty="0">
                <a:solidFill>
                  <a:srgbClr val="00707C"/>
                </a:solidFill>
              </a:rPr>
              <a:t>	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»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in </a:t>
            </a:r>
            <a:r>
              <a:rPr lang="fr-FR" sz="1400" dirty="0" err="1">
                <a:solidFill>
                  <a:srgbClr val="00707C"/>
                </a:solidFill>
              </a:rPr>
              <a:t>your</a:t>
            </a:r>
            <a:r>
              <a:rPr lang="fr-FR" sz="1400" dirty="0">
                <a:solidFill>
                  <a:srgbClr val="00707C"/>
                </a:solidFill>
              </a:rPr>
              <a:t> trolley.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shopping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bags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600" dirty="0">
                <a:solidFill>
                  <a:srgbClr val="00707C"/>
                </a:solidFill>
              </a:rPr>
              <a:t>		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» in </a:t>
            </a:r>
            <a:r>
              <a:rPr lang="fr-FR" sz="1400" dirty="0" err="1">
                <a:solidFill>
                  <a:srgbClr val="00707C"/>
                </a:solidFill>
              </a:rPr>
              <a:t>different</a:t>
            </a:r>
            <a:r>
              <a:rPr lang="fr-FR" sz="1400" dirty="0">
                <a:solidFill>
                  <a:srgbClr val="00707C"/>
                </a:solidFill>
              </a:rPr>
              <a:t> shopping </a:t>
            </a:r>
            <a:r>
              <a:rPr lang="fr-FR" sz="1400" dirty="0" err="1">
                <a:solidFill>
                  <a:srgbClr val="00707C"/>
                </a:solidFill>
              </a:rPr>
              <a:t>bags</a:t>
            </a:r>
            <a:r>
              <a:rPr lang="fr-FR" sz="1400" dirty="0">
                <a:solidFill>
                  <a:srgbClr val="00707C"/>
                </a:solidFill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	  	 Label or </a:t>
            </a:r>
            <a:r>
              <a:rPr lang="fr-FR" sz="1400" dirty="0" err="1">
                <a:solidFill>
                  <a:srgbClr val="00707C"/>
                </a:solidFill>
              </a:rPr>
              <a:t>colour</a:t>
            </a:r>
            <a:r>
              <a:rPr lang="fr-FR" sz="1400" dirty="0">
                <a:solidFill>
                  <a:srgbClr val="00707C"/>
                </a:solidFill>
              </a:rPr>
              <a:t> code </a:t>
            </a:r>
            <a:r>
              <a:rPr lang="fr-FR" sz="1400" dirty="0" err="1">
                <a:solidFill>
                  <a:srgbClr val="00707C"/>
                </a:solidFill>
              </a:rPr>
              <a:t>your</a:t>
            </a:r>
            <a:r>
              <a:rPr lang="fr-FR" sz="1400" dirty="0">
                <a:solidFill>
                  <a:srgbClr val="00707C"/>
                </a:solidFill>
              </a:rPr>
              <a:t> (</a:t>
            </a:r>
            <a:r>
              <a:rPr lang="fr-FR" sz="1400" dirty="0" err="1">
                <a:solidFill>
                  <a:srgbClr val="00707C"/>
                </a:solidFill>
              </a:rPr>
              <a:t>cooling</a:t>
            </a:r>
            <a:r>
              <a:rPr lang="fr-FR" sz="1400" dirty="0">
                <a:solidFill>
                  <a:srgbClr val="00707C"/>
                </a:solidFill>
              </a:rPr>
              <a:t>) </a:t>
            </a:r>
            <a:r>
              <a:rPr lang="fr-FR" sz="1400" dirty="0" err="1">
                <a:solidFill>
                  <a:srgbClr val="00707C"/>
                </a:solidFill>
              </a:rPr>
              <a:t>bags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according</a:t>
            </a:r>
            <a:r>
              <a:rPr lang="fr-FR" sz="1400" dirty="0">
                <a:solidFill>
                  <a:srgbClr val="00707C"/>
                </a:solidFill>
              </a:rPr>
              <a:t> to use and </a:t>
            </a:r>
            <a:r>
              <a:rPr lang="fr-FR" sz="1400" dirty="0" err="1">
                <a:solidFill>
                  <a:srgbClr val="00707C"/>
                </a:solidFill>
              </a:rPr>
              <a:t>wash</a:t>
            </a:r>
            <a:r>
              <a:rPr lang="fr-FR" sz="1400" dirty="0">
                <a:solidFill>
                  <a:srgbClr val="00707C"/>
                </a:solidFill>
              </a:rPr>
              <a:t> or replace </a:t>
            </a:r>
            <a:r>
              <a:rPr lang="fr-FR" sz="1400" dirty="0" err="1">
                <a:solidFill>
                  <a:srgbClr val="00707C"/>
                </a:solidFill>
              </a:rPr>
              <a:t>them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when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necessary</a:t>
            </a:r>
            <a:r>
              <a:rPr lang="fr-FR" sz="1400" dirty="0">
                <a:solidFill>
                  <a:srgbClr val="00707C"/>
                </a:solidFill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Storing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 ».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Prevent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spillages</a:t>
            </a:r>
            <a:r>
              <a:rPr lang="fr-FR" sz="1400" dirty="0">
                <a:solidFill>
                  <a:srgbClr val="00707C"/>
                </a:solidFill>
              </a:rPr>
              <a:t> and contamination of the </a:t>
            </a:r>
            <a:r>
              <a:rPr lang="fr-FR" sz="1400" dirty="0" err="1">
                <a:solidFill>
                  <a:srgbClr val="00707C"/>
                </a:solidFill>
              </a:rPr>
              <a:t>fridge</a:t>
            </a:r>
            <a:r>
              <a:rPr lang="fr-FR" sz="1400" dirty="0">
                <a:solidFill>
                  <a:srgbClr val="00707C"/>
                </a:solidFill>
              </a:rPr>
              <a:t> by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(put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meat</a:t>
            </a:r>
            <a:r>
              <a:rPr lang="fr-FR" sz="1400" dirty="0">
                <a:solidFill>
                  <a:srgbClr val="00707C"/>
                </a:solidFill>
              </a:rPr>
              <a:t> in a box or in a </a:t>
            </a:r>
            <a:r>
              <a:rPr lang="fr-FR" sz="1400" dirty="0" err="1">
                <a:solidFill>
                  <a:srgbClr val="00707C"/>
                </a:solidFill>
              </a:rPr>
              <a:t>covered</a:t>
            </a:r>
            <a:r>
              <a:rPr lang="fr-FR" sz="1400" dirty="0">
                <a:solidFill>
                  <a:srgbClr val="00707C"/>
                </a:solidFill>
              </a:rPr>
              <a:t> plate).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Protect</a:t>
            </a:r>
            <a:r>
              <a:rPr lang="fr-FR" sz="1400" dirty="0">
                <a:solidFill>
                  <a:srgbClr val="00707C"/>
                </a:solidFill>
              </a:rPr>
              <a:t>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 »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from</a:t>
            </a:r>
            <a:r>
              <a:rPr lang="fr-FR" sz="1400" dirty="0">
                <a:solidFill>
                  <a:srgbClr val="00707C"/>
                </a:solidFill>
              </a:rPr>
              <a:t> contamination (in a </a:t>
            </a:r>
            <a:r>
              <a:rPr lang="fr-FR" sz="1400" dirty="0" err="1">
                <a:solidFill>
                  <a:srgbClr val="00707C"/>
                </a:solidFill>
              </a:rPr>
              <a:t>closed</a:t>
            </a:r>
            <a:r>
              <a:rPr lang="fr-FR" sz="1400" dirty="0">
                <a:solidFill>
                  <a:srgbClr val="00707C"/>
                </a:solidFill>
              </a:rPr>
              <a:t> box or in a </a:t>
            </a:r>
            <a:r>
              <a:rPr lang="fr-FR" sz="1400" dirty="0" err="1">
                <a:solidFill>
                  <a:srgbClr val="00707C"/>
                </a:solidFill>
              </a:rPr>
              <a:t>covered</a:t>
            </a:r>
            <a:r>
              <a:rPr lang="fr-FR" sz="1400" dirty="0">
                <a:solidFill>
                  <a:srgbClr val="00707C"/>
                </a:solidFill>
              </a:rPr>
              <a:t> plate).</a:t>
            </a: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5CB1A-6314-487B-840D-81D3A6C19F28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E261E2-B999-4F9E-A116-A57F064B5933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822" name="Image 17">
            <a:extLst>
              <a:ext uri="{FF2B5EF4-FFF2-40B4-BE49-F238E27FC236}">
                <a16:creationId xmlns:a16="http://schemas.microsoft.com/office/drawing/2014/main" id="{B0D19FF5-7528-4B1A-8440-6E14353F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e 27" descr="Navigation bar">
            <a:extLst>
              <a:ext uri="{FF2B5EF4-FFF2-40B4-BE49-F238E27FC236}">
                <a16:creationId xmlns:a16="http://schemas.microsoft.com/office/drawing/2014/main" id="{BB398FD7-EDB1-4770-B841-AA97DA5DF90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4825" name="Groupe 17">
              <a:extLst>
                <a:ext uri="{FF2B5EF4-FFF2-40B4-BE49-F238E27FC236}">
                  <a16:creationId xmlns:a16="http://schemas.microsoft.com/office/drawing/2014/main" id="{1A729D60-7019-4CB2-9C5E-5D16DE7F5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4828" name="ZoneTexte 18">
                <a:extLst>
                  <a:ext uri="{FF2B5EF4-FFF2-40B4-BE49-F238E27FC236}">
                    <a16:creationId xmlns:a16="http://schemas.microsoft.com/office/drawing/2014/main" id="{6008C942-432C-4793-AA56-2A8E7329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4829" name="ZoneTexte 19">
                <a:extLst>
                  <a:ext uri="{FF2B5EF4-FFF2-40B4-BE49-F238E27FC236}">
                    <a16:creationId xmlns:a16="http://schemas.microsoft.com/office/drawing/2014/main" id="{641293A3-C686-4C5E-8D02-DE9057EDD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39FA1C-C539-49AB-823D-96FACBBD3B66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button 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79C4C128-F32B-49E0-8B5D-2B6ABD6E5583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4832" name="ZoneTexte 22">
                <a:extLst>
                  <a:ext uri="{FF2B5EF4-FFF2-40B4-BE49-F238E27FC236}">
                    <a16:creationId xmlns:a16="http://schemas.microsoft.com/office/drawing/2014/main" id="{E6D0A1A6-3D26-42C3-967E-055F60C2F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4833" name="Image 25" descr="SafeConsume logo">
                <a:extLst>
                  <a:ext uri="{FF2B5EF4-FFF2-40B4-BE49-F238E27FC236}">
                    <a16:creationId xmlns:a16="http://schemas.microsoft.com/office/drawing/2014/main" id="{4D74016C-B478-4B2C-9447-1460782EC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outon d’action : vide 18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8BCB53-8DDB-46BF-899E-C85104609662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4827" name="ZoneTexte 22">
              <a:extLst>
                <a:ext uri="{FF2B5EF4-FFF2-40B4-BE49-F238E27FC236}">
                  <a16:creationId xmlns:a16="http://schemas.microsoft.com/office/drawing/2014/main" id="{72DE7513-74FD-4AD7-8D8E-D7254D49B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sp>
        <p:nvSpPr>
          <p:cNvPr id="21" name="Bouton d’action : vide 20">
            <a:hlinkClick r:id="rId5" highlightClick="1"/>
            <a:extLst>
              <a:ext uri="{FF2B5EF4-FFF2-40B4-BE49-F238E27FC236}">
                <a16:creationId xmlns:a16="http://schemas.microsoft.com/office/drawing/2014/main" id="{CA010D22-F87F-4BD7-B6DA-A8AE4F7614EB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0B0F45-18F2-425E-A4FF-33DACB30425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377A0B-B023-488A-B7FB-AE19F548DEA1}"/>
              </a:ext>
            </a:extLst>
          </p:cNvPr>
          <p:cNvSpPr txBox="1"/>
          <p:nvPr/>
        </p:nvSpPr>
        <p:spPr>
          <a:xfrm>
            <a:off x="3087688" y="268288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Learning objectives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71E179-0402-4A30-8875-32B86769D917}"/>
              </a:ext>
            </a:extLst>
          </p:cNvPr>
          <p:cNvSpPr txBox="1"/>
          <p:nvPr/>
        </p:nvSpPr>
        <p:spPr>
          <a:xfrm>
            <a:off x="3163888" y="1411288"/>
            <a:ext cx="8964612" cy="4973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 understand the chain of infection and critical points for food hygiene: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the concept of maintaining the cold chain and how to realize it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IE" sz="1600" dirty="0">
                <a:solidFill>
                  <a:schemeClr val="accent1"/>
                </a:solidFill>
              </a:rPr>
              <a:t>To understand the concept of cross-contamination and how to avoid it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how to handle different kinds of meat as well as eggs safely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the correct way to check that food, including meat has been made safe to eat 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and demonstrate the correct way to use a temperature probe 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and reinforce that drying cloths and sponges makes a difference including transferring   infections in the kitchen and how to prevent this</a:t>
            </a:r>
            <a:endParaRPr lang="fr-FR" sz="1600" dirty="0">
              <a:solidFill>
                <a:schemeClr val="accent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Tx/>
              <a:buChar char="-"/>
              <a:defRPr/>
            </a:pPr>
            <a:endParaRPr lang="en-GB" sz="1200" dirty="0">
              <a:solidFill>
                <a:schemeClr val="accent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Tx/>
              <a:buChar char="-"/>
              <a:defRPr/>
            </a:pPr>
            <a:endParaRPr lang="fr-FR" dirty="0"/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158FB-076F-473C-8C47-F7F494FC000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89345AD-0034-4752-9484-C28227058DBF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4" name="Image 17">
            <a:extLst>
              <a:ext uri="{FF2B5EF4-FFF2-40B4-BE49-F238E27FC236}">
                <a16:creationId xmlns:a16="http://schemas.microsoft.com/office/drawing/2014/main" id="{367CFE81-A72A-4420-9981-B9FDDA24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27E4D70-FA0C-4842-936E-0C0686D36D7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3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4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4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4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4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17416" name="Groupe 4" descr="Navigation bar">
            <a:extLst>
              <a:ext uri="{FF2B5EF4-FFF2-40B4-BE49-F238E27FC236}">
                <a16:creationId xmlns:a16="http://schemas.microsoft.com/office/drawing/2014/main" id="{31658C8D-9F0A-4B50-BEDD-B93A1FFA66B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7418" name="ZoneTexte 5">
              <a:extLst>
                <a:ext uri="{FF2B5EF4-FFF2-40B4-BE49-F238E27FC236}">
                  <a16:creationId xmlns:a16="http://schemas.microsoft.com/office/drawing/2014/main" id="{75AAE01C-4C7C-49B2-9692-3ACBF20FD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19" name="ZoneTexte 8">
              <a:extLst>
                <a:ext uri="{FF2B5EF4-FFF2-40B4-BE49-F238E27FC236}">
                  <a16:creationId xmlns:a16="http://schemas.microsoft.com/office/drawing/2014/main" id="{97540444-DED0-4971-9FE1-551DB9F72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2A8C71-CDAE-41B9-8758-2FD6B85D955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Bouton d’action : vide 30" descr="Close button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9069B9AC-4654-41B9-832A-77FB71974779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7422" name="ZoneTexte 24">
              <a:extLst>
                <a:ext uri="{FF2B5EF4-FFF2-40B4-BE49-F238E27FC236}">
                  <a16:creationId xmlns:a16="http://schemas.microsoft.com/office/drawing/2014/main" id="{0AF62359-57E1-463B-9CFF-7DAFBDD9A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23" name="ZoneTexte 25">
              <a:extLst>
                <a:ext uri="{FF2B5EF4-FFF2-40B4-BE49-F238E27FC236}">
                  <a16:creationId xmlns:a16="http://schemas.microsoft.com/office/drawing/2014/main" id="{8FA94346-928D-4EE5-BFED-5462C070B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</a:t>
              </a:r>
              <a:r>
                <a:rPr lang="fr-FR" altLang="fr-FR"/>
                <a:t>Pr </a:t>
              </a:r>
              <a:r>
                <a:rPr lang="fr-FR" altLang="fr-FR">
                  <a:solidFill>
                    <a:schemeClr val="bg1"/>
                  </a:solidFill>
                </a:rPr>
                <a:t>Previous            Next</a:t>
              </a:r>
            </a:p>
          </p:txBody>
        </p:sp>
        <p:sp>
          <p:nvSpPr>
            <p:cNvPr id="34" name="Bouton d’action : vide 33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2058B03-1F70-47D2-B504-DB7571FB1ECF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7425" name="Image 28" descr="SafeConsume logo">
              <a:extLst>
                <a:ext uri="{FF2B5EF4-FFF2-40B4-BE49-F238E27FC236}">
                  <a16:creationId xmlns:a16="http://schemas.microsoft.com/office/drawing/2014/main" id="{C79E2173-9F45-47D4-BF57-2FC5F98EF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Bouton d’action : vide 35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B06F16-56C5-4795-91F7-8B4A2372240F}"/>
              </a:ext>
            </a:extLst>
          </p:cNvPr>
          <p:cNvSpPr/>
          <p:nvPr/>
        </p:nvSpPr>
        <p:spPr bwMode="auto">
          <a:xfrm>
            <a:off x="9658350" y="6154738"/>
            <a:ext cx="306388" cy="269875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&lt;</a:t>
            </a:r>
          </a:p>
        </p:txBody>
      </p:sp>
      <p:sp>
        <p:nvSpPr>
          <p:cNvPr id="18" name="Bouton d’action : vide 17">
            <a:hlinkClick r:id="rId6" highlightClick="1"/>
            <a:extLst>
              <a:ext uri="{FF2B5EF4-FFF2-40B4-BE49-F238E27FC236}">
                <a16:creationId xmlns:a16="http://schemas.microsoft.com/office/drawing/2014/main" id="{6E93DD87-71AD-44F5-A2F3-EBA824F2CA8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EC054A-070E-4AC1-9967-D8F7E0405760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95613C-6720-4BE1-9135-ED61D8B8F094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844" name="Image 17">
            <a:extLst>
              <a:ext uri="{FF2B5EF4-FFF2-40B4-BE49-F238E27FC236}">
                <a16:creationId xmlns:a16="http://schemas.microsoft.com/office/drawing/2014/main" id="{2D0E21C3-5A4F-432B-85FF-317926CB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ZoneTexte 28">
            <a:extLst>
              <a:ext uri="{FF2B5EF4-FFF2-40B4-BE49-F238E27FC236}">
                <a16:creationId xmlns:a16="http://schemas.microsoft.com/office/drawing/2014/main" id="{5380CF6D-4D2A-4766-83DC-BB2CE752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4763"/>
            <a:ext cx="911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cross-contamination</a:t>
            </a:r>
          </a:p>
        </p:txBody>
      </p:sp>
      <p:pic>
        <p:nvPicPr>
          <p:cNvPr id="35846" name="Image 2" descr="Still of Camplobacter video">
            <a:hlinkClick r:id="rId3" tooltip="click here to open the link"/>
            <a:extLst>
              <a:ext uri="{FF2B5EF4-FFF2-40B4-BE49-F238E27FC236}">
                <a16:creationId xmlns:a16="http://schemas.microsoft.com/office/drawing/2014/main" id="{F572FEDC-6528-441C-BA0B-4EBD38C2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8950"/>
            <a:ext cx="14843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ZoneTexte 1">
            <a:extLst>
              <a:ext uri="{FF2B5EF4-FFF2-40B4-BE49-F238E27FC236}">
                <a16:creationId xmlns:a16="http://schemas.microsoft.com/office/drawing/2014/main" id="{A1141FE2-2A7A-45BB-81CD-CB8F90C9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437063"/>
            <a:ext cx="6461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400">
                <a:solidFill>
                  <a:srgbClr val="00707C"/>
                </a:solidFill>
                <a:hlinkClick r:id="rId3" tooltip="click here to open the link"/>
              </a:rPr>
              <a:t>Campylobacteriosis can be prevented</a:t>
            </a:r>
            <a:r>
              <a:rPr lang="fr-FR" altLang="fr-FR" sz="1400">
                <a:solidFill>
                  <a:srgbClr val="00707C"/>
                </a:solidFill>
                <a:hlinkClick r:id="rId3"/>
              </a:rPr>
              <a:t> </a:t>
            </a:r>
            <a:r>
              <a:rPr lang="fr-FR" altLang="fr-FR" sz="1400">
                <a:solidFill>
                  <a:srgbClr val="00707C"/>
                </a:solidFill>
              </a:rPr>
              <a:t>: video created by t</a:t>
            </a:r>
            <a:r>
              <a:rPr lang="en-US" altLang="fr-FR" sz="14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4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35848" name="Rectangle 5">
            <a:extLst>
              <a:ext uri="{FF2B5EF4-FFF2-40B4-BE49-F238E27FC236}">
                <a16:creationId xmlns:a16="http://schemas.microsoft.com/office/drawing/2014/main" id="{A9DBE831-437F-426C-BF15-D0D52C35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627188"/>
            <a:ext cx="89360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Preparing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hygienically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Use </a:t>
            </a:r>
            <a:r>
              <a:rPr lang="fr-FR" altLang="fr-FR" sz="1400" dirty="0" err="1">
                <a:solidFill>
                  <a:srgbClr val="00707C"/>
                </a:solidFill>
              </a:rPr>
              <a:t>different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utensils</a:t>
            </a:r>
            <a:r>
              <a:rPr lang="fr-FR" altLang="fr-FR" sz="1400" dirty="0">
                <a:solidFill>
                  <a:srgbClr val="00707C"/>
                </a:solidFill>
              </a:rPr>
              <a:t>, plates and </a:t>
            </a:r>
            <a:r>
              <a:rPr lang="fr-FR" altLang="fr-FR" sz="1400" dirty="0" err="1">
                <a:solidFill>
                  <a:srgbClr val="00707C"/>
                </a:solidFill>
              </a:rPr>
              <a:t>chopping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boards</a:t>
            </a:r>
            <a:r>
              <a:rPr lang="fr-FR" altLang="fr-FR" sz="1400" dirty="0">
                <a:solidFill>
                  <a:srgbClr val="00707C"/>
                </a:solidFill>
              </a:rPr>
              <a:t> for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vegetables</a:t>
            </a:r>
            <a:r>
              <a:rPr lang="fr-FR" altLang="fr-FR" sz="1400" dirty="0">
                <a:solidFill>
                  <a:srgbClr val="00707C"/>
                </a:solidFill>
              </a:rPr>
              <a:t> and « </a:t>
            </a:r>
            <a:r>
              <a:rPr lang="fr-FR" altLang="fr-FR" sz="1400" dirty="0" err="1">
                <a:solidFill>
                  <a:srgbClr val="00707C"/>
                </a:solidFill>
              </a:rPr>
              <a:t>ready</a:t>
            </a:r>
            <a:r>
              <a:rPr lang="fr-FR" altLang="fr-FR" sz="1400" dirty="0">
                <a:solidFill>
                  <a:srgbClr val="00707C"/>
                </a:solidFill>
              </a:rPr>
              <a:t> to </a:t>
            </a:r>
            <a:r>
              <a:rPr lang="fr-FR" altLang="fr-FR" sz="1400" dirty="0" err="1">
                <a:solidFill>
                  <a:srgbClr val="00707C"/>
                </a:solidFill>
              </a:rPr>
              <a:t>eat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food</a:t>
            </a:r>
            <a:r>
              <a:rPr lang="fr-FR" altLang="fr-FR" sz="1400" dirty="0">
                <a:solidFill>
                  <a:srgbClr val="00707C"/>
                </a:solidFill>
              </a:rPr>
              <a:t> » or </a:t>
            </a:r>
            <a:r>
              <a:rPr lang="fr-FR" altLang="fr-FR" sz="1400" dirty="0" err="1">
                <a:solidFill>
                  <a:srgbClr val="00707C"/>
                </a:solidFill>
              </a:rPr>
              <a:t>wash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carefully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between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tasks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Don’t </a:t>
            </a:r>
            <a:r>
              <a:rPr lang="fr-FR" altLang="fr-FR" sz="1400" dirty="0" err="1">
                <a:solidFill>
                  <a:srgbClr val="00707C"/>
                </a:solidFill>
              </a:rPr>
              <a:t>wash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or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packages.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Don’t put </a:t>
            </a:r>
            <a:r>
              <a:rPr lang="fr-FR" altLang="fr-FR" sz="1400" dirty="0" err="1">
                <a:solidFill>
                  <a:srgbClr val="00707C"/>
                </a:solidFill>
              </a:rPr>
              <a:t>cooked</a:t>
            </a:r>
            <a:r>
              <a:rPr lang="fr-FR" altLang="fr-FR" sz="1400" dirty="0">
                <a:solidFill>
                  <a:srgbClr val="00707C"/>
                </a:solidFill>
              </a:rPr>
              <a:t>/</a:t>
            </a:r>
            <a:r>
              <a:rPr lang="fr-FR" altLang="fr-FR" sz="1400" dirty="0" err="1">
                <a:solidFill>
                  <a:srgbClr val="00707C"/>
                </a:solidFill>
              </a:rPr>
              <a:t>grilled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back onto the plate </a:t>
            </a:r>
            <a:r>
              <a:rPr lang="fr-FR" altLang="fr-FR" sz="1400" dirty="0" err="1">
                <a:solidFill>
                  <a:srgbClr val="00707C"/>
                </a:solidFill>
              </a:rPr>
              <a:t>used</a:t>
            </a:r>
            <a:r>
              <a:rPr lang="fr-FR" altLang="fr-FR" sz="1400" dirty="0">
                <a:solidFill>
                  <a:srgbClr val="00707C"/>
                </a:solidFill>
              </a:rPr>
              <a:t> for the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Wash </a:t>
            </a:r>
            <a:r>
              <a:rPr lang="fr-FR" altLang="fr-FR" sz="1400" dirty="0" err="1">
                <a:solidFill>
                  <a:srgbClr val="00707C"/>
                </a:solidFill>
              </a:rPr>
              <a:t>your</a:t>
            </a:r>
            <a:r>
              <a:rPr lang="fr-FR" altLang="fr-FR" sz="1400" dirty="0">
                <a:solidFill>
                  <a:srgbClr val="00707C"/>
                </a:solidFill>
              </a:rPr>
              <a:t> hands </a:t>
            </a:r>
            <a:r>
              <a:rPr lang="fr-FR" altLang="fr-FR" sz="1400" dirty="0" err="1">
                <a:solidFill>
                  <a:srgbClr val="00707C"/>
                </a:solidFill>
              </a:rPr>
              <a:t>thoroughly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with</a:t>
            </a:r>
            <a:r>
              <a:rPr lang="fr-FR" altLang="fr-FR" sz="1400" dirty="0">
                <a:solidFill>
                  <a:srgbClr val="00707C"/>
                </a:solidFill>
              </a:rPr>
              <a:t> soap and water </a:t>
            </a:r>
            <a:r>
              <a:rPr lang="fr-FR" altLang="fr-FR" sz="1400" dirty="0" err="1">
                <a:solidFill>
                  <a:srgbClr val="00707C"/>
                </a:solidFill>
              </a:rPr>
              <a:t>before</a:t>
            </a:r>
            <a:r>
              <a:rPr lang="fr-FR" altLang="fr-FR" sz="1400" dirty="0">
                <a:solidFill>
                  <a:srgbClr val="00707C"/>
                </a:solidFill>
              </a:rPr>
              <a:t> cooking, handling « </a:t>
            </a:r>
            <a:r>
              <a:rPr lang="fr-FR" altLang="fr-FR" sz="1400" dirty="0" err="1">
                <a:solidFill>
                  <a:srgbClr val="00707C"/>
                </a:solidFill>
              </a:rPr>
              <a:t>ready</a:t>
            </a:r>
            <a:r>
              <a:rPr lang="fr-FR" altLang="fr-FR" sz="1400" dirty="0">
                <a:solidFill>
                  <a:srgbClr val="00707C"/>
                </a:solidFill>
              </a:rPr>
              <a:t> to </a:t>
            </a:r>
            <a:r>
              <a:rPr lang="fr-FR" altLang="fr-FR" sz="1400" dirty="0" err="1">
                <a:solidFill>
                  <a:srgbClr val="00707C"/>
                </a:solidFill>
              </a:rPr>
              <a:t>eat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food</a:t>
            </a:r>
            <a:r>
              <a:rPr lang="fr-FR" altLang="fr-FR" sz="1400" dirty="0">
                <a:solidFill>
                  <a:srgbClr val="00707C"/>
                </a:solidFill>
              </a:rPr>
              <a:t> », and </a:t>
            </a:r>
            <a:r>
              <a:rPr lang="fr-FR" altLang="fr-FR" sz="1400" dirty="0" err="1">
                <a:solidFill>
                  <a:srgbClr val="00707C"/>
                </a:solidFill>
              </a:rPr>
              <a:t>after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touching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Use clean </a:t>
            </a:r>
            <a:r>
              <a:rPr lang="fr-FR" altLang="fr-FR" sz="1400" dirty="0" err="1">
                <a:solidFill>
                  <a:srgbClr val="00707C"/>
                </a:solidFill>
              </a:rPr>
              <a:t>brushes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sponges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cloths</a:t>
            </a:r>
            <a:r>
              <a:rPr lang="fr-FR" altLang="fr-FR" sz="1400" dirty="0">
                <a:solidFill>
                  <a:srgbClr val="00707C"/>
                </a:solidFill>
              </a:rPr>
              <a:t> or </a:t>
            </a:r>
            <a:r>
              <a:rPr lang="fr-FR" altLang="fr-FR" sz="1400" dirty="0" err="1">
                <a:solidFill>
                  <a:srgbClr val="00707C"/>
                </a:solidFill>
              </a:rPr>
              <a:t>paper</a:t>
            </a:r>
            <a:r>
              <a:rPr lang="fr-FR" altLang="fr-FR" sz="1400" dirty="0">
                <a:solidFill>
                  <a:srgbClr val="00707C"/>
                </a:solidFill>
              </a:rPr>
              <a:t> for </a:t>
            </a:r>
            <a:r>
              <a:rPr lang="fr-FR" altLang="fr-FR" sz="1400" dirty="0" err="1">
                <a:solidFill>
                  <a:srgbClr val="00707C"/>
                </a:solidFill>
              </a:rPr>
              <a:t>cleaning</a:t>
            </a:r>
            <a:r>
              <a:rPr lang="fr-FR" altLang="fr-FR" sz="1400" dirty="0">
                <a:solidFill>
                  <a:srgbClr val="00707C"/>
                </a:solidFill>
              </a:rPr>
              <a:t> and </a:t>
            </a:r>
            <a:r>
              <a:rPr lang="fr-FR" altLang="fr-FR" sz="1400" dirty="0" err="1">
                <a:solidFill>
                  <a:srgbClr val="00707C"/>
                </a:solidFill>
              </a:rPr>
              <a:t>wiping</a:t>
            </a:r>
            <a:r>
              <a:rPr lang="fr-FR" altLang="fr-FR" sz="1400" dirty="0">
                <a:solidFill>
                  <a:srgbClr val="00707C"/>
                </a:solidFill>
              </a:rPr>
              <a:t>. Let </a:t>
            </a:r>
            <a:r>
              <a:rPr lang="fr-FR" altLang="fr-FR" sz="1400" dirty="0" err="1">
                <a:solidFill>
                  <a:srgbClr val="00707C"/>
                </a:solidFill>
              </a:rPr>
              <a:t>cloths</a:t>
            </a:r>
            <a:r>
              <a:rPr lang="fr-FR" altLang="fr-FR" sz="1400" dirty="0">
                <a:solidFill>
                  <a:srgbClr val="00707C"/>
                </a:solidFill>
              </a:rPr>
              <a:t> and </a:t>
            </a:r>
            <a:r>
              <a:rPr lang="fr-FR" altLang="fr-FR" sz="1400" dirty="0" err="1">
                <a:solidFill>
                  <a:srgbClr val="00707C"/>
                </a:solidFill>
              </a:rPr>
              <a:t>sponges</a:t>
            </a:r>
            <a:r>
              <a:rPr lang="fr-FR" altLang="fr-FR" sz="1400" dirty="0">
                <a:solidFill>
                  <a:srgbClr val="00707C"/>
                </a:solidFill>
              </a:rPr>
              <a:t> dry out </a:t>
            </a:r>
            <a:r>
              <a:rPr lang="fr-FR" altLang="fr-FR" sz="1400" dirty="0" err="1">
                <a:solidFill>
                  <a:srgbClr val="00707C"/>
                </a:solidFill>
              </a:rPr>
              <a:t>after</a:t>
            </a:r>
            <a:r>
              <a:rPr lang="fr-FR" altLang="fr-FR" sz="1400" dirty="0">
                <a:solidFill>
                  <a:srgbClr val="00707C"/>
                </a:solidFill>
              </a:rPr>
              <a:t> use.</a:t>
            </a:r>
          </a:p>
        </p:txBody>
      </p:sp>
      <p:sp>
        <p:nvSpPr>
          <p:cNvPr id="35849" name="ZoneTexte 6">
            <a:extLst>
              <a:ext uri="{FF2B5EF4-FFF2-40B4-BE49-F238E27FC236}">
                <a16:creationId xmlns:a16="http://schemas.microsoft.com/office/drawing/2014/main" id="{350BD30C-9D1E-4A97-9C5E-242D89F7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914775"/>
            <a:ext cx="361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 b="1" u="sng">
                <a:solidFill>
                  <a:schemeClr val="accent1"/>
                </a:solidFill>
              </a:rPr>
              <a:t>Illustration of cross-contamination</a:t>
            </a:r>
            <a:r>
              <a:rPr lang="fr-FR" altLang="fr-FR" sz="1200" b="1" u="sng">
                <a:solidFill>
                  <a:schemeClr val="accent1"/>
                </a:solidFill>
              </a:rPr>
              <a:t>:</a:t>
            </a:r>
          </a:p>
        </p:txBody>
      </p:sp>
      <p:grpSp>
        <p:nvGrpSpPr>
          <p:cNvPr id="35850" name="Groupe 27" descr="Navigation bar">
            <a:extLst>
              <a:ext uri="{FF2B5EF4-FFF2-40B4-BE49-F238E27FC236}">
                <a16:creationId xmlns:a16="http://schemas.microsoft.com/office/drawing/2014/main" id="{509751A6-5ABD-44EA-824F-B996FA47664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5852" name="Groupe 17">
              <a:extLst>
                <a:ext uri="{FF2B5EF4-FFF2-40B4-BE49-F238E27FC236}">
                  <a16:creationId xmlns:a16="http://schemas.microsoft.com/office/drawing/2014/main" id="{E27006AC-11CA-4309-A3BE-307E9A7E4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5855" name="ZoneTexte 18">
                <a:extLst>
                  <a:ext uri="{FF2B5EF4-FFF2-40B4-BE49-F238E27FC236}">
                    <a16:creationId xmlns:a16="http://schemas.microsoft.com/office/drawing/2014/main" id="{0677C94B-C6DF-4552-A1B6-A11123114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5856" name="ZoneTexte 19">
                <a:extLst>
                  <a:ext uri="{FF2B5EF4-FFF2-40B4-BE49-F238E27FC236}">
                    <a16:creationId xmlns:a16="http://schemas.microsoft.com/office/drawing/2014/main" id="{7156BC11-F734-4955-A64F-74C0E284D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AC1744-D33E-49A1-AA1C-E098408FD4A3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logo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EA34F677-81D4-4684-886A-68054A499605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5859" name="ZoneTexte 22">
                <a:extLst>
                  <a:ext uri="{FF2B5EF4-FFF2-40B4-BE49-F238E27FC236}">
                    <a16:creationId xmlns:a16="http://schemas.microsoft.com/office/drawing/2014/main" id="{A368F352-3ED4-4FFF-8AE8-4AA95F109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5860" name="Image 25" descr="SafeConsume">
                <a:extLst>
                  <a:ext uri="{FF2B5EF4-FFF2-40B4-BE49-F238E27FC236}">
                    <a16:creationId xmlns:a16="http://schemas.microsoft.com/office/drawing/2014/main" id="{BAA4617B-4E27-4D39-8338-07D614CCD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Bouton d’action : vide 20" descr="Back logo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5104F10-A1BC-4EB9-BB17-684D34E8C37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5854" name="ZoneTexte 22">
              <a:extLst>
                <a:ext uri="{FF2B5EF4-FFF2-40B4-BE49-F238E27FC236}">
                  <a16:creationId xmlns:a16="http://schemas.microsoft.com/office/drawing/2014/main" id="{4774704A-DE98-4C1A-8BED-02EC01CFE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sp>
        <p:nvSpPr>
          <p:cNvPr id="24" name="Bouton d’action : vide 23">
            <a:hlinkClick r:id="rId7" highlightClick="1"/>
            <a:extLst>
              <a:ext uri="{FF2B5EF4-FFF2-40B4-BE49-F238E27FC236}">
                <a16:creationId xmlns:a16="http://schemas.microsoft.com/office/drawing/2014/main" id="{E449B39A-E356-449D-BD09-1D3882A27B47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5734D5-7F65-4F84-8B12-78834F4E33E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>
            <a:extLst>
              <a:ext uri="{FF2B5EF4-FFF2-40B4-BE49-F238E27FC236}">
                <a16:creationId xmlns:a16="http://schemas.microsoft.com/office/drawing/2014/main" id="{0812984A-E91D-4F4E-A044-C366A74F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115888"/>
            <a:ext cx="8931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 handling</a:t>
            </a:r>
            <a:r>
              <a:rPr lang="fr-FR" altLang="fr-F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4800" b="1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ZoneTexte 13">
            <a:extLst>
              <a:ext uri="{FF2B5EF4-FFF2-40B4-BE49-F238E27FC236}">
                <a16:creationId xmlns:a16="http://schemas.microsoft.com/office/drawing/2014/main" id="{DFBDA703-97C2-4A58-8C45-FE06C692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996950"/>
            <a:ext cx="8083550" cy="544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Store raw meat separately from vegetables </a:t>
            </a:r>
            <a:r>
              <a:rPr lang="en-GB" altLang="fr-FR" sz="1600" dirty="0">
                <a:solidFill>
                  <a:srgbClr val="00707C"/>
                </a:solidFill>
              </a:rPr>
              <a:t>during shopping, packing and transport.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Preparing fruits and vegetables eaten raw </a:t>
            </a:r>
            <a:r>
              <a:rPr lang="en-GB" altLang="fr-FR" sz="1600" dirty="0">
                <a:solidFill>
                  <a:srgbClr val="00707C"/>
                </a:solidFill>
              </a:rPr>
              <a:t>(e.g. for a salad)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before raw meat </a:t>
            </a:r>
            <a:r>
              <a:rPr lang="en-GB" altLang="fr-FR" sz="1600" dirty="0">
                <a:solidFill>
                  <a:srgbClr val="00707C"/>
                </a:solidFill>
              </a:rPr>
              <a:t>limits the risk of transferring pathogens from the raw meat to the fruits and vegetables (i.e. cross contamination)</a:t>
            </a:r>
            <a:r>
              <a:rPr lang="fr-FR" altLang="fr-FR" sz="1600" dirty="0">
                <a:solidFill>
                  <a:srgbClr val="00707C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wash raw meat in the sink</a:t>
            </a:r>
            <a:r>
              <a:rPr lang="en-GB" altLang="fr-FR" sz="1600" dirty="0">
                <a:solidFill>
                  <a:srgbClr val="00707C"/>
                </a:solidFill>
              </a:rPr>
              <a:t>. If needed to remove slime, it is preferable to use a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disposable paper towel (to avoid spreading pathogens that can be present on raw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meat in the kitchen).</a:t>
            </a: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Throw the package of the raw meat away immediately </a:t>
            </a:r>
            <a:r>
              <a:rPr lang="en-GB" altLang="fr-FR" sz="1600" dirty="0">
                <a:solidFill>
                  <a:srgbClr val="00707C"/>
                </a:solidFill>
              </a:rPr>
              <a:t>and do not wash it.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Raw meat can carry pathogens without any visible sign. While handling or preparing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raw meat do not put your hand to your mouth.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let young children handle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	  raw meat.</a:t>
            </a:r>
            <a:endParaRPr lang="fr-FR" alt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2FDBC-CA9D-474A-BFCE-519B3234A0F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A59C9C-5D58-4AFA-BCE9-ABA523DA9D4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870" name="Image 17">
            <a:extLst>
              <a:ext uri="{FF2B5EF4-FFF2-40B4-BE49-F238E27FC236}">
                <a16:creationId xmlns:a16="http://schemas.microsoft.com/office/drawing/2014/main" id="{7F331429-A28A-4B5A-9662-28ECEB62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e 27" descr="Navigation bar">
            <a:extLst>
              <a:ext uri="{FF2B5EF4-FFF2-40B4-BE49-F238E27FC236}">
                <a16:creationId xmlns:a16="http://schemas.microsoft.com/office/drawing/2014/main" id="{2560D170-2B85-44FF-A51B-94FF3515C86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6876" name="Groupe 17">
              <a:extLst>
                <a:ext uri="{FF2B5EF4-FFF2-40B4-BE49-F238E27FC236}">
                  <a16:creationId xmlns:a16="http://schemas.microsoft.com/office/drawing/2014/main" id="{01D3A8C3-E81D-4346-9A51-2CBFCCA36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6879" name="ZoneTexte 18">
                <a:extLst>
                  <a:ext uri="{FF2B5EF4-FFF2-40B4-BE49-F238E27FC236}">
                    <a16:creationId xmlns:a16="http://schemas.microsoft.com/office/drawing/2014/main" id="{7653EF46-EE77-44AE-805A-29247A5D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6880" name="ZoneTexte 19">
                <a:extLst>
                  <a:ext uri="{FF2B5EF4-FFF2-40B4-BE49-F238E27FC236}">
                    <a16:creationId xmlns:a16="http://schemas.microsoft.com/office/drawing/2014/main" id="{48CB6708-A72B-4DE5-BBEF-01C2360BE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A9E6E5-F489-4B78-8866-33A492EAF77D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DD73732D-2317-400E-B11D-D571FF5E032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6883" name="ZoneTexte 22">
                <a:extLst>
                  <a:ext uri="{FF2B5EF4-FFF2-40B4-BE49-F238E27FC236}">
                    <a16:creationId xmlns:a16="http://schemas.microsoft.com/office/drawing/2014/main" id="{2748F5F9-1FEA-4F47-8295-F3698E75B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6884" name="Image 25" descr="SafeConsume logo">
                <a:extLst>
                  <a:ext uri="{FF2B5EF4-FFF2-40B4-BE49-F238E27FC236}">
                    <a16:creationId xmlns:a16="http://schemas.microsoft.com/office/drawing/2014/main" id="{AED4D239-1EBD-437B-A507-D83711EE0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42F0C12-8A98-4D8C-9D69-32E60AC4FDE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6878" name="ZoneTexte 22">
              <a:extLst>
                <a:ext uri="{FF2B5EF4-FFF2-40B4-BE49-F238E27FC236}">
                  <a16:creationId xmlns:a16="http://schemas.microsoft.com/office/drawing/2014/main" id="{82DCFD71-A363-4490-B1AA-E87D4795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6872" name="Image 2" descr="Bag of meat">
            <a:extLst>
              <a:ext uri="{FF2B5EF4-FFF2-40B4-BE49-F238E27FC236}">
                <a16:creationId xmlns:a16="http://schemas.microsoft.com/office/drawing/2014/main" id="{DC1624A3-FDD5-46F1-90D5-E7496AC5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1023938"/>
            <a:ext cx="9286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18" descr="Chicken being washed in sink with cross over image. ">
            <a:extLst>
              <a:ext uri="{FF2B5EF4-FFF2-40B4-BE49-F238E27FC236}">
                <a16:creationId xmlns:a16="http://schemas.microsoft.com/office/drawing/2014/main" id="{8E59E134-ED1B-4DDE-8525-26BB692B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28120" r="18045" b="-3"/>
          <a:stretch>
            <a:fillRect/>
          </a:stretch>
        </p:blipFill>
        <p:spPr bwMode="auto">
          <a:xfrm>
            <a:off x="11004550" y="2409825"/>
            <a:ext cx="1116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Image 1" descr="Image of child next to raw meat with cross through the middle. ">
            <a:extLst>
              <a:ext uri="{FF2B5EF4-FFF2-40B4-BE49-F238E27FC236}">
                <a16:creationId xmlns:a16="http://schemas.microsoft.com/office/drawing/2014/main" id="{2F5F565B-45BC-4C3E-B450-DABD805D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970338"/>
            <a:ext cx="1760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8" highlightClick="1"/>
            <a:extLst>
              <a:ext uri="{FF2B5EF4-FFF2-40B4-BE49-F238E27FC236}">
                <a16:creationId xmlns:a16="http://schemas.microsoft.com/office/drawing/2014/main" id="{D7941C52-520B-4F5E-A016-55BBBBCB8D9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DA4E4B1-53DF-4422-A8CC-2706B86FD179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>
            <a:extLst>
              <a:ext uri="{FF2B5EF4-FFF2-40B4-BE49-F238E27FC236}">
                <a16:creationId xmlns:a16="http://schemas.microsoft.com/office/drawing/2014/main" id="{F984E78E-7AFC-4A8E-8E7D-F3A3A995C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9115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Meat handling 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0948E39F-812F-4E55-8885-6783B2DC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944563"/>
            <a:ext cx="7945437" cy="5337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Wash hands carefully with soap, rinse them and dry them with a clean cloth or with a paper towel, after handling raw meat </a:t>
            </a:r>
            <a:r>
              <a:rPr lang="en-GB" altLang="fr-FR" sz="1400" dirty="0">
                <a:solidFill>
                  <a:srgbClr val="00707C"/>
                </a:solidFill>
              </a:rPr>
              <a:t>and before touching/doing something else.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Put aside (e.g. in the dish washer) or wash immediately </a:t>
            </a:r>
            <a:r>
              <a:rPr lang="en-GB" altLang="fr-FR" sz="1400" dirty="0">
                <a:solidFill>
                  <a:srgbClr val="00707C"/>
                </a:solidFill>
              </a:rPr>
              <a:t>with soap,</a:t>
            </a:r>
            <a:r>
              <a:rPr lang="en-GB" altLang="fr-FR" sz="1400" dirty="0">
                <a:solidFill>
                  <a:srgbClr val="DD4758"/>
                </a:solidFill>
              </a:rPr>
              <a:t>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surfaces and utensils </a:t>
            </a:r>
            <a:r>
              <a:rPr lang="en-GB" altLang="fr-FR" sz="1400" dirty="0">
                <a:solidFill>
                  <a:srgbClr val="00707C"/>
                </a:solidFill>
              </a:rPr>
              <a:t>in contact with raw meat, or soiled with raw meat juice (e.g. countertop, cutting board, knife, …).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rgbClr val="00707C"/>
                </a:solidFill>
              </a:rPr>
              <a:t>If preparing the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fruits and vegetable eaten raw </a:t>
            </a:r>
            <a:r>
              <a:rPr lang="en-GB" altLang="fr-FR" sz="1400" dirty="0">
                <a:solidFill>
                  <a:srgbClr val="00707C"/>
                </a:solidFill>
              </a:rPr>
              <a:t>(e.g. for a salad) after raw meat (e.g. while the meat dish is cooking),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do not use utensils, or surfaces, previously used for raw meat </a:t>
            </a:r>
            <a:r>
              <a:rPr lang="en-GB" altLang="fr-FR" sz="1400" dirty="0">
                <a:solidFill>
                  <a:srgbClr val="00707C"/>
                </a:solidFill>
              </a:rPr>
              <a:t>(e.g. do not use the same knife or the same cutting board) unless they have been washed thoroughly. </a:t>
            </a: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Cook raw meat thoroughly and check doneness at the end of cooking</a:t>
            </a:r>
            <a:r>
              <a:rPr lang="en-GB" altLang="fr-FR" sz="1400" dirty="0">
                <a:solidFill>
                  <a:srgbClr val="00707C"/>
                </a:solidFill>
              </a:rPr>
              <a:t>. Visually, cut a piece in the thicker part of the meat, and check it is no longer glossy, that it is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white with no pink colour left. If available, use a meat thermometer</a:t>
            </a:r>
            <a:r>
              <a:rPr lang="en-GB" altLang="fr-FR" sz="1400" dirty="0">
                <a:solidFill>
                  <a:srgbClr val="00707C"/>
                </a:solidFill>
              </a:rPr>
              <a:t>, the core temperature should be at least 75°C for raw poultry, pork meat and hamburger. For red meat cook until no pink is visible in the middle of the thickest part of the meat or until 65°C is reached. This is particularly important for consumers </a:t>
            </a:r>
            <a:r>
              <a:rPr lang="en-US" altLang="fr-FR" sz="1400" dirty="0">
                <a:solidFill>
                  <a:srgbClr val="00707C"/>
                </a:solidFill>
              </a:rPr>
              <a:t>at risk (young children, pregnant women, elderlies, sick persons). </a:t>
            </a: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prstClr val="black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19BD93-A13A-452B-85D0-3F2F46397F9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D0A808E-59E5-4238-947D-0B536AD86FB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894" name="Image 17">
            <a:extLst>
              <a:ext uri="{FF2B5EF4-FFF2-40B4-BE49-F238E27FC236}">
                <a16:creationId xmlns:a16="http://schemas.microsoft.com/office/drawing/2014/main" id="{5AC6C385-889B-4542-97FC-20B07647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e 17" descr="Navigation bar">
            <a:extLst>
              <a:ext uri="{FF2B5EF4-FFF2-40B4-BE49-F238E27FC236}">
                <a16:creationId xmlns:a16="http://schemas.microsoft.com/office/drawing/2014/main" id="{E838A59A-8722-40B3-8B12-C58E6968363B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7903" name="ZoneTexte 18">
              <a:extLst>
                <a:ext uri="{FF2B5EF4-FFF2-40B4-BE49-F238E27FC236}">
                  <a16:creationId xmlns:a16="http://schemas.microsoft.com/office/drawing/2014/main" id="{3CA5C989-DB91-4AC6-A3E7-C28FBFE4C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7904" name="ZoneTexte 19">
              <a:extLst>
                <a:ext uri="{FF2B5EF4-FFF2-40B4-BE49-F238E27FC236}">
                  <a16:creationId xmlns:a16="http://schemas.microsoft.com/office/drawing/2014/main" id="{87723237-1B67-42D4-B284-6483AA43B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FDEDEB-305C-46AA-A185-2AF8CF34D1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Bouton d’action : vide 25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935786B0-5D58-4048-9F0E-200EA331CB6E}"/>
                </a:ext>
              </a:extLst>
            </p:cNvPr>
            <p:cNvSpPr/>
            <p:nvPr/>
          </p:nvSpPr>
          <p:spPr>
            <a:xfrm>
              <a:off x="5589629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37907" name="ZoneTexte 22">
              <a:extLst>
                <a:ext uri="{FF2B5EF4-FFF2-40B4-BE49-F238E27FC236}">
                  <a16:creationId xmlns:a16="http://schemas.microsoft.com/office/drawing/2014/main" id="{5D143273-EE15-4100-8964-3A75E2D97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149" y="6149924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Back to main page</a:t>
              </a:r>
            </a:p>
          </p:txBody>
        </p:sp>
        <p:pic>
          <p:nvPicPr>
            <p:cNvPr id="37908" name="Image 25" descr="SafeConsume logo">
              <a:extLst>
                <a:ext uri="{FF2B5EF4-FFF2-40B4-BE49-F238E27FC236}">
                  <a16:creationId xmlns:a16="http://schemas.microsoft.com/office/drawing/2014/main" id="{53FC6D4D-B665-4889-ADC3-C94058229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6" name="Image 2" descr="Washing hands">
            <a:extLst>
              <a:ext uri="{FF2B5EF4-FFF2-40B4-BE49-F238E27FC236}">
                <a16:creationId xmlns:a16="http://schemas.microsoft.com/office/drawing/2014/main" id="{E39F7F80-C060-49B0-823C-341B7D2B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75" y="557213"/>
            <a:ext cx="12890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5" descr="Child washing up in kitchen sink">
            <a:extLst>
              <a:ext uri="{FF2B5EF4-FFF2-40B4-BE49-F238E27FC236}">
                <a16:creationId xmlns:a16="http://schemas.microsoft.com/office/drawing/2014/main" id="{E3E5D814-2FC6-48DB-9EA4-FDD3A421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1763713"/>
            <a:ext cx="1260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7" descr="Pile of meat with cross thorugh the middle.">
            <a:extLst>
              <a:ext uri="{FF2B5EF4-FFF2-40B4-BE49-F238E27FC236}">
                <a16:creationId xmlns:a16="http://schemas.microsoft.com/office/drawing/2014/main" id="{40CE36E2-F19D-4DFA-AF6F-A8F0DFD9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3373438"/>
            <a:ext cx="1266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17" descr="Meat with termometer inserted. ">
            <a:extLst>
              <a:ext uri="{FF2B5EF4-FFF2-40B4-BE49-F238E27FC236}">
                <a16:creationId xmlns:a16="http://schemas.microsoft.com/office/drawing/2014/main" id="{E6408EDF-A8CD-4173-A5F3-A45E4483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4368800"/>
            <a:ext cx="12668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outon d’action : vide 22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A98B52-A9FC-404A-A032-77755DB38750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37901" name="ZoneTexte 22">
            <a:extLst>
              <a:ext uri="{FF2B5EF4-FFF2-40B4-BE49-F238E27FC236}">
                <a16:creationId xmlns:a16="http://schemas.microsoft.com/office/drawing/2014/main" id="{640E2DF5-572E-4320-9D75-CC09B68A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175" y="6170613"/>
            <a:ext cx="1712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Previous</a:t>
            </a:r>
          </a:p>
        </p:txBody>
      </p:sp>
      <p:sp>
        <p:nvSpPr>
          <p:cNvPr id="24" name="Bouton d’action : vide 23">
            <a:hlinkClick r:id="rId9" highlightClick="1"/>
            <a:extLst>
              <a:ext uri="{FF2B5EF4-FFF2-40B4-BE49-F238E27FC236}">
                <a16:creationId xmlns:a16="http://schemas.microsoft.com/office/drawing/2014/main" id="{E7698418-3928-4501-8AAE-4BB1EDFB4D6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765A24A-6BF9-4B1E-BC91-CE09037F26F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3">
            <a:extLst>
              <a:ext uri="{FF2B5EF4-FFF2-40B4-BE49-F238E27FC236}">
                <a16:creationId xmlns:a16="http://schemas.microsoft.com/office/drawing/2014/main" id="{8A804134-1934-4DA1-AA5B-36828188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128713"/>
            <a:ext cx="6273800" cy="3538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Check the date </a:t>
            </a:r>
            <a:r>
              <a:rPr lang="en-GB" altLang="fr-FR" sz="1600" dirty="0">
                <a:solidFill>
                  <a:srgbClr val="00707C"/>
                </a:solidFill>
              </a:rPr>
              <a:t>indicated on the packaging and do not buy eggs past this date.</a:t>
            </a: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buy dirty eggs </a:t>
            </a:r>
            <a:r>
              <a:rPr lang="en-GB" altLang="fr-FR" sz="1600" dirty="0">
                <a:solidFill>
                  <a:srgbClr val="00707C"/>
                </a:solidFill>
              </a:rPr>
              <a:t>or eggs in dirty packages.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Keep eggs refrigerated after purchase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but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not in the fridge door which is usually the warmest place of the fridge</a:t>
            </a:r>
            <a:r>
              <a:rPr lang="en-US" altLang="fr-FR" sz="1600" dirty="0">
                <a:solidFill>
                  <a:srgbClr val="00707C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600" dirty="0" err="1">
                <a:solidFill>
                  <a:srgbClr val="00707C"/>
                </a:solidFill>
              </a:rPr>
              <a:t>Eggs</a:t>
            </a:r>
            <a:r>
              <a:rPr lang="fr-FR" altLang="fr-FR" sz="1600" dirty="0">
                <a:solidFill>
                  <a:srgbClr val="00707C"/>
                </a:solidFill>
              </a:rPr>
              <a:t> and </a:t>
            </a:r>
            <a:r>
              <a:rPr lang="fr-FR" altLang="fr-FR" sz="1600" dirty="0" err="1">
                <a:solidFill>
                  <a:srgbClr val="00707C"/>
                </a:solidFill>
              </a:rPr>
              <a:t>egg</a:t>
            </a:r>
            <a:r>
              <a:rPr lang="fr-FR" altLang="fr-FR" sz="1600" dirty="0">
                <a:solidFill>
                  <a:srgbClr val="00707C"/>
                </a:solidFill>
              </a:rPr>
              <a:t> </a:t>
            </a:r>
            <a:r>
              <a:rPr lang="fr-FR" altLang="fr-FR" sz="1600" dirty="0" err="1">
                <a:solidFill>
                  <a:srgbClr val="00707C"/>
                </a:solidFill>
              </a:rPr>
              <a:t>products</a:t>
            </a:r>
            <a:r>
              <a:rPr lang="fr-FR" altLang="fr-FR" sz="1600" dirty="0">
                <a:solidFill>
                  <a:srgbClr val="00707C"/>
                </a:solidFill>
              </a:rPr>
              <a:t> are t</a:t>
            </a:r>
            <a:r>
              <a:rPr lang="en-US" altLang="fr-FR" sz="1600" dirty="0">
                <a:solidFill>
                  <a:srgbClr val="00707C"/>
                </a:solidFill>
              </a:rPr>
              <a:t>he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most important food sources </a:t>
            </a:r>
            <a:r>
              <a:rPr lang="en-US" altLang="fr-FR" sz="1600" dirty="0">
                <a:solidFill>
                  <a:srgbClr val="00707C"/>
                </a:solidFill>
              </a:rPr>
              <a:t>of confirmed cases of </a:t>
            </a:r>
            <a:r>
              <a:rPr lang="en-US" altLang="fr-FR" sz="1600" i="1" dirty="0">
                <a:solidFill>
                  <a:schemeClr val="accent3">
                    <a:lumMod val="75000"/>
                  </a:schemeClr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. </a:t>
            </a:r>
            <a:r>
              <a:rPr lang="en-GB" altLang="fr-FR" sz="1600" dirty="0">
                <a:solidFill>
                  <a:srgbClr val="00707C"/>
                </a:solidFill>
              </a:rPr>
              <a:t>Eggs can be contaminated with </a:t>
            </a:r>
            <a:r>
              <a:rPr lang="en-GB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 without any</a:t>
            </a:r>
            <a:r>
              <a:rPr lang="fr-FR" altLang="fr-FR" sz="1600" dirty="0">
                <a:solidFill>
                  <a:srgbClr val="00707C"/>
                </a:solidFill>
              </a:rPr>
              <a:t> </a:t>
            </a:r>
            <a:r>
              <a:rPr lang="en-GB" altLang="fr-FR" sz="1600" dirty="0">
                <a:solidFill>
                  <a:srgbClr val="00707C"/>
                </a:solidFill>
              </a:rPr>
              <a:t>visible sign.</a:t>
            </a:r>
            <a:endParaRPr lang="fr-FR" altLang="fr-FR" sz="16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B5A93-9143-46E2-92C3-9A2A0FF3592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4898220-A497-470A-85D0-61B5217426B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917" name="Image 17">
            <a:extLst>
              <a:ext uri="{FF2B5EF4-FFF2-40B4-BE49-F238E27FC236}">
                <a16:creationId xmlns:a16="http://schemas.microsoft.com/office/drawing/2014/main" id="{B9C9F763-3660-41A8-9F0A-576CA1BB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e 27" descr="Navigation bar">
            <a:extLst>
              <a:ext uri="{FF2B5EF4-FFF2-40B4-BE49-F238E27FC236}">
                <a16:creationId xmlns:a16="http://schemas.microsoft.com/office/drawing/2014/main" id="{FDEBE9E3-A581-433E-8F41-162290BDF3D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8924" name="Groupe 17">
              <a:extLst>
                <a:ext uri="{FF2B5EF4-FFF2-40B4-BE49-F238E27FC236}">
                  <a16:creationId xmlns:a16="http://schemas.microsoft.com/office/drawing/2014/main" id="{C7581502-65FE-4B01-903F-D81437885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8927" name="ZoneTexte 18">
                <a:extLst>
                  <a:ext uri="{FF2B5EF4-FFF2-40B4-BE49-F238E27FC236}">
                    <a16:creationId xmlns:a16="http://schemas.microsoft.com/office/drawing/2014/main" id="{29BEB9A6-8B58-440B-8978-1632AC13E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8928" name="ZoneTexte 19">
                <a:extLst>
                  <a:ext uri="{FF2B5EF4-FFF2-40B4-BE49-F238E27FC236}">
                    <a16:creationId xmlns:a16="http://schemas.microsoft.com/office/drawing/2014/main" id="{F485EC0E-A8EB-4B7B-B331-CC9BFB871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BC81B7-C365-4EED-BEA0-D240039CABB1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5B600A56-B3EB-452D-B74B-6D6B3F3BE18C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8931" name="ZoneTexte 22">
                <a:extLst>
                  <a:ext uri="{FF2B5EF4-FFF2-40B4-BE49-F238E27FC236}">
                    <a16:creationId xmlns:a16="http://schemas.microsoft.com/office/drawing/2014/main" id="{60E51017-DA39-4276-A4A1-50AB5A7C0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8932" name="Image 25" descr="SafeConsume logo">
                <a:extLst>
                  <a:ext uri="{FF2B5EF4-FFF2-40B4-BE49-F238E27FC236}">
                    <a16:creationId xmlns:a16="http://schemas.microsoft.com/office/drawing/2014/main" id="{521463E2-DECF-4BF3-96DA-3EFCF1D7E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06CE055-B2AB-45BE-868C-9B14C93A131A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8926" name="ZoneTexte 22">
              <a:extLst>
                <a:ext uri="{FF2B5EF4-FFF2-40B4-BE49-F238E27FC236}">
                  <a16:creationId xmlns:a16="http://schemas.microsoft.com/office/drawing/2014/main" id="{3C6978CA-A530-43A1-96F7-A3835A4A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8919" name="Image 4" descr="Eggs shown in fridge door with cross through the middle">
            <a:extLst>
              <a:ext uri="{FF2B5EF4-FFF2-40B4-BE49-F238E27FC236}">
                <a16:creationId xmlns:a16="http://schemas.microsoft.com/office/drawing/2014/main" id="{155F83E3-E9E7-4CBE-BB2E-673454B7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916113"/>
            <a:ext cx="24050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 18" descr="Eggs in an egg box">
            <a:extLst>
              <a:ext uri="{FF2B5EF4-FFF2-40B4-BE49-F238E27FC236}">
                <a16:creationId xmlns:a16="http://schemas.microsoft.com/office/drawing/2014/main" id="{766AC22F-D015-4900-97D3-B0085136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32702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ZoneTexte 34">
            <a:extLst>
              <a:ext uri="{FF2B5EF4-FFF2-40B4-BE49-F238E27FC236}">
                <a16:creationId xmlns:a16="http://schemas.microsoft.com/office/drawing/2014/main" id="{7BB5C6C9-4E10-4484-BE60-2189C7F0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49225"/>
            <a:ext cx="91154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handling </a:t>
            </a:r>
          </a:p>
        </p:txBody>
      </p:sp>
      <p:sp>
        <p:nvSpPr>
          <p:cNvPr id="24" name="Bouton d’action : vide 23">
            <a:hlinkClick r:id="rId7" highlightClick="1"/>
            <a:extLst>
              <a:ext uri="{FF2B5EF4-FFF2-40B4-BE49-F238E27FC236}">
                <a16:creationId xmlns:a16="http://schemas.microsoft.com/office/drawing/2014/main" id="{4E49082D-D330-4458-AF20-1F8BA0FBB55D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272CBED-00C1-47EC-AE0E-548A543CEE7F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5" name="Bouton d’action : vide 22">
            <a:hlinkClick r:id="rId10" highlightClick="1"/>
            <a:extLst>
              <a:ext uri="{FF2B5EF4-FFF2-40B4-BE49-F238E27FC236}">
                <a16:creationId xmlns:a16="http://schemas.microsoft.com/office/drawing/2014/main" id="{00067D7B-0C72-4CAB-9D32-28A0406B6FCA}"/>
              </a:ext>
            </a:extLst>
          </p:cNvPr>
          <p:cNvSpPr/>
          <p:nvPr/>
        </p:nvSpPr>
        <p:spPr>
          <a:xfrm>
            <a:off x="5465890" y="5022850"/>
            <a:ext cx="3071811" cy="249487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Download session 2 (</a:t>
            </a:r>
            <a:r>
              <a:rPr lang="fr-FR" sz="1100" dirty="0" err="1"/>
              <a:t>microbiological</a:t>
            </a:r>
            <a:r>
              <a:rPr lang="fr-FR" sz="1100" dirty="0"/>
              <a:t> aspects)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3">
            <a:extLst>
              <a:ext uri="{FF2B5EF4-FFF2-40B4-BE49-F238E27FC236}">
                <a16:creationId xmlns:a16="http://schemas.microsoft.com/office/drawing/2014/main" id="{A500A174-6046-4E48-A371-5905DA2C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03200"/>
            <a:ext cx="911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handling 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491988BD-589D-4778-A083-186EB941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2250"/>
            <a:ext cx="6935788" cy="559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Lightly cooking of eggs </a:t>
            </a:r>
            <a:r>
              <a:rPr lang="en-GB" altLang="fr-FR" sz="1600" dirty="0">
                <a:solidFill>
                  <a:srgbClr val="00707C"/>
                </a:solidFill>
              </a:rPr>
              <a:t>(runny yolk) does not kill </a:t>
            </a:r>
            <a:r>
              <a:rPr lang="en-GB" altLang="fr-FR" sz="1600" i="1" dirty="0">
                <a:solidFill>
                  <a:schemeClr val="accent3">
                    <a:lumMod val="75000"/>
                  </a:schemeClr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Preferably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use pasteurized eggs </a:t>
            </a:r>
            <a:r>
              <a:rPr lang="en-GB" altLang="fr-FR" sz="1600" dirty="0">
                <a:solidFill>
                  <a:schemeClr val="accent1"/>
                </a:solidFill>
              </a:rPr>
              <a:t>(if available) </a:t>
            </a:r>
            <a:r>
              <a:rPr lang="en-GB" altLang="fr-FR" sz="1600" dirty="0">
                <a:solidFill>
                  <a:srgbClr val="00707C"/>
                </a:solidFill>
              </a:rPr>
              <a:t>to prepare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dishes with raw eggs </a:t>
            </a:r>
            <a:r>
              <a:rPr lang="en-GB" altLang="fr-FR" sz="1600" dirty="0">
                <a:solidFill>
                  <a:srgbClr val="00707C"/>
                </a:solidFill>
              </a:rPr>
              <a:t>(mousse, mayonnaise, …)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or with lightly cooked eggs </a:t>
            </a:r>
            <a:r>
              <a:rPr lang="en-GB" altLang="fr-FR" sz="1600" dirty="0">
                <a:solidFill>
                  <a:srgbClr val="00707C"/>
                </a:solidFill>
              </a:rPr>
              <a:t>(runny scramble eggs, fried eggs with liquid yolk, runny omelette, ….).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If using fresh eggs, yolks can be heated for 15 min at 60 ºC and agitation with a cooking robot to kill </a:t>
            </a:r>
            <a:r>
              <a:rPr lang="en-GB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 while keeping them liquid. Other procedures can be found at: 					   </a:t>
            </a:r>
            <a:r>
              <a:rPr lang="en-US" altLang="fr-FR" sz="1600" dirty="0">
                <a:solidFill>
                  <a:srgbClr val="00707C"/>
                </a:solidFill>
                <a:hlinkClick r:id="rId2" tooltip="click here to open the link"/>
              </a:rPr>
              <a:t>How to pasteurize eggs</a:t>
            </a:r>
            <a:endParaRPr lang="en-US" altLang="fr-FR" sz="1600" dirty="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																	</a:t>
            </a:r>
          </a:p>
          <a:p>
            <a:pPr marL="0" indent="0">
              <a:buClr>
                <a:srgbClr val="00707C"/>
              </a:buClr>
              <a:defRPr/>
            </a:pPr>
            <a:endParaRPr lang="en-GB" altLang="fr-FR" sz="1600" dirty="0">
              <a:solidFill>
                <a:prstClr val="black"/>
              </a:solidFill>
            </a:endParaRPr>
          </a:p>
          <a:p>
            <a:pPr lvl="1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Backyard hens </a:t>
            </a:r>
            <a:r>
              <a:rPr lang="en-US" altLang="fr-FR" sz="1600" dirty="0">
                <a:solidFill>
                  <a:srgbClr val="00707C"/>
                </a:solidFill>
              </a:rPr>
              <a:t>are not controlled for </a:t>
            </a:r>
            <a:r>
              <a:rPr lang="en-US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, as are hens from commercial farms, and their eggs are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more at risk </a:t>
            </a:r>
            <a:r>
              <a:rPr lang="en-US" altLang="fr-FR" sz="1600" dirty="0">
                <a:solidFill>
                  <a:srgbClr val="00707C"/>
                </a:solidFill>
              </a:rPr>
              <a:t>of being contaminated with </a:t>
            </a:r>
            <a:r>
              <a:rPr lang="en-US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. 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668BC-A956-489F-9596-65EA76285742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15C901-4D3F-490E-81F3-0284D3C57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942" name="Image 17">
            <a:extLst>
              <a:ext uri="{FF2B5EF4-FFF2-40B4-BE49-F238E27FC236}">
                <a16:creationId xmlns:a16="http://schemas.microsoft.com/office/drawing/2014/main" id="{A2CAD419-5172-430B-AE16-21B05BC2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8" descr="Eggs in an egg box">
            <a:extLst>
              <a:ext uri="{FF2B5EF4-FFF2-40B4-BE49-F238E27FC236}">
                <a16:creationId xmlns:a16="http://schemas.microsoft.com/office/drawing/2014/main" id="{77951F09-505A-4522-97B5-31811442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3" y="2317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" descr="open egg with cross thorugh the middle of it">
            <a:extLst>
              <a:ext uri="{FF2B5EF4-FFF2-40B4-BE49-F238E27FC236}">
                <a16:creationId xmlns:a16="http://schemas.microsoft.com/office/drawing/2014/main" id="{1ECA37B6-452C-4710-9A7E-25F2F3D5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3043238"/>
            <a:ext cx="2232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4" descr="Wiki how logo">
            <a:extLst>
              <a:ext uri="{FF2B5EF4-FFF2-40B4-BE49-F238E27FC236}">
                <a16:creationId xmlns:a16="http://schemas.microsoft.com/office/drawing/2014/main" id="{006206C3-1370-42F6-B1C0-F2BAC321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748088"/>
            <a:ext cx="9572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7" descr="Navigation bar">
            <a:extLst>
              <a:ext uri="{FF2B5EF4-FFF2-40B4-BE49-F238E27FC236}">
                <a16:creationId xmlns:a16="http://schemas.microsoft.com/office/drawing/2014/main" id="{2A6BE812-57AA-48AE-B9FF-59B849F8770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9948" name="Groupe 17">
              <a:extLst>
                <a:ext uri="{FF2B5EF4-FFF2-40B4-BE49-F238E27FC236}">
                  <a16:creationId xmlns:a16="http://schemas.microsoft.com/office/drawing/2014/main" id="{8B2B8BF9-BFBF-405A-8E70-E799ABC59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9951" name="ZoneTexte 18">
                <a:extLst>
                  <a:ext uri="{FF2B5EF4-FFF2-40B4-BE49-F238E27FC236}">
                    <a16:creationId xmlns:a16="http://schemas.microsoft.com/office/drawing/2014/main" id="{D14D7C6B-2578-48C4-905B-74185CE5B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9952" name="ZoneTexte 19">
                <a:extLst>
                  <a:ext uri="{FF2B5EF4-FFF2-40B4-BE49-F238E27FC236}">
                    <a16:creationId xmlns:a16="http://schemas.microsoft.com/office/drawing/2014/main" id="{A41F70D6-5D2A-4696-A363-6271A730A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40705-6325-46C0-959D-CCE86C810E34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outon d’action : vide 27" descr="Close button">
                <a:hlinkClick r:id="rId7" action="ppaction://hlinksldjump" highlightClick="1"/>
                <a:extLst>
                  <a:ext uri="{FF2B5EF4-FFF2-40B4-BE49-F238E27FC236}">
                    <a16:creationId xmlns:a16="http://schemas.microsoft.com/office/drawing/2014/main" id="{B5A59791-4976-41D9-AE46-45132FAB0D0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9955" name="ZoneTexte 22">
                <a:extLst>
                  <a:ext uri="{FF2B5EF4-FFF2-40B4-BE49-F238E27FC236}">
                    <a16:creationId xmlns:a16="http://schemas.microsoft.com/office/drawing/2014/main" id="{878CC0D4-C7C4-406C-963D-E7C04726C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9956" name="Image 25" descr="SafeConsume logo">
                <a:extLst>
                  <a:ext uri="{FF2B5EF4-FFF2-40B4-BE49-F238E27FC236}">
                    <a16:creationId xmlns:a16="http://schemas.microsoft.com/office/drawing/2014/main" id="{A513B691-1192-4E00-B5C9-7CAA824FE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Bouton d’action : vide 22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E695763-CBD6-4568-B8D6-7B7F1D39D10D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9950" name="ZoneTexte 22">
              <a:extLst>
                <a:ext uri="{FF2B5EF4-FFF2-40B4-BE49-F238E27FC236}">
                  <a16:creationId xmlns:a16="http://schemas.microsoft.com/office/drawing/2014/main" id="{59C85E20-A636-41EC-8421-9F1C92F3E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sp>
        <p:nvSpPr>
          <p:cNvPr id="23" name="Bouton d’action : vide 22">
            <a:hlinkClick r:id="rId9" highlightClick="1"/>
            <a:extLst>
              <a:ext uri="{FF2B5EF4-FFF2-40B4-BE49-F238E27FC236}">
                <a16:creationId xmlns:a16="http://schemas.microsoft.com/office/drawing/2014/main" id="{D943DF1A-FEEB-4A84-9043-5CC303E64B7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FBCDC2-54E7-4A74-B567-C282A9F2521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C6D9E3-BC12-4F8A-86AC-9A0AAF0A3CA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93EB434-42E2-4D2E-8BD0-7A5D1E44E26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64" name="Image 17">
            <a:extLst>
              <a:ext uri="{FF2B5EF4-FFF2-40B4-BE49-F238E27FC236}">
                <a16:creationId xmlns:a16="http://schemas.microsoft.com/office/drawing/2014/main" id="{BC5ABFA0-A5DE-4847-AAEB-3DBB159E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ZoneTexte 28">
            <a:extLst>
              <a:ext uri="{FF2B5EF4-FFF2-40B4-BE49-F238E27FC236}">
                <a16:creationId xmlns:a16="http://schemas.microsoft.com/office/drawing/2014/main" id="{4CCDAF3F-DF2D-4C65-8264-08D82135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130175"/>
            <a:ext cx="911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</a:p>
        </p:txBody>
      </p:sp>
      <p:grpSp>
        <p:nvGrpSpPr>
          <p:cNvPr id="40966" name="Groupe 17" descr="Navigation bar">
            <a:extLst>
              <a:ext uri="{FF2B5EF4-FFF2-40B4-BE49-F238E27FC236}">
                <a16:creationId xmlns:a16="http://schemas.microsoft.com/office/drawing/2014/main" id="{E0AAE2BD-05B0-4499-8518-075F62F8B11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0970" name="ZoneTexte 18">
              <a:extLst>
                <a:ext uri="{FF2B5EF4-FFF2-40B4-BE49-F238E27FC236}">
                  <a16:creationId xmlns:a16="http://schemas.microsoft.com/office/drawing/2014/main" id="{5325A07F-7090-4832-A560-92946AC86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0971" name="ZoneTexte 19">
              <a:extLst>
                <a:ext uri="{FF2B5EF4-FFF2-40B4-BE49-F238E27FC236}">
                  <a16:creationId xmlns:a16="http://schemas.microsoft.com/office/drawing/2014/main" id="{5760FF82-3DDD-4810-8F3F-8A77E247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BD02B1-3A45-4369-A875-C104738AF6C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Bouton d’action : vide 33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9B59F28-4E53-4379-8106-E5AB7115B86C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0974" name="ZoneTexte 22">
              <a:extLst>
                <a:ext uri="{FF2B5EF4-FFF2-40B4-BE49-F238E27FC236}">
                  <a16:creationId xmlns:a16="http://schemas.microsoft.com/office/drawing/2014/main" id="{5B408A94-1178-45F3-BEEC-B1A7B0A3A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Back to main page</a:t>
              </a:r>
            </a:p>
          </p:txBody>
        </p:sp>
        <p:pic>
          <p:nvPicPr>
            <p:cNvPr id="40975" name="Image 25" descr="SafeConsume logo">
              <a:extLst>
                <a:ext uri="{FF2B5EF4-FFF2-40B4-BE49-F238E27FC236}">
                  <a16:creationId xmlns:a16="http://schemas.microsoft.com/office/drawing/2014/main" id="{5F3DA067-5852-4FE2-A664-3506758A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F31BF1-6CF9-47A3-833E-9A75182CE552}"/>
              </a:ext>
            </a:extLst>
          </p:cNvPr>
          <p:cNvSpPr/>
          <p:nvPr/>
        </p:nvSpPr>
        <p:spPr>
          <a:xfrm>
            <a:off x="3160713" y="1098550"/>
            <a:ext cx="8936037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Mobile phones </a:t>
            </a:r>
            <a:r>
              <a:rPr lang="en-US" sz="1600" dirty="0">
                <a:solidFill>
                  <a:schemeClr val="accent1"/>
                </a:solidFill>
              </a:rPr>
              <a:t>have been reported to be 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reservoir for microorganisms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(1,2,3,4,5,6) and can spread infectious diseases by their frequent contact with hands</a:t>
            </a:r>
            <a:r>
              <a:rPr lang="en-US" sz="1600" i="1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chemeClr val="accent1"/>
                </a:solidFill>
              </a:rPr>
              <a:t>Ilusanya</a:t>
            </a:r>
            <a:r>
              <a:rPr lang="en-US" sz="1600" dirty="0">
                <a:solidFill>
                  <a:schemeClr val="accent1"/>
                </a:solidFill>
              </a:rPr>
              <a:t> et al. (7) confirmed that, through hands to food transfer,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 contaminated cell phone can infect the food </a:t>
            </a:r>
            <a:r>
              <a:rPr lang="en-US" sz="1600" dirty="0">
                <a:solidFill>
                  <a:schemeClr val="accent1"/>
                </a:solidFill>
              </a:rPr>
              <a:t>and induce infection.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How to avoid it?</a:t>
            </a:r>
          </a:p>
          <a:p>
            <a:pPr marL="5143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1"/>
                </a:solidFill>
              </a:rPr>
              <a:t>when cooking, remember 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wash your hands </a:t>
            </a:r>
            <a:r>
              <a:rPr lang="en-US" sz="1600" dirty="0">
                <a:solidFill>
                  <a:schemeClr val="accent1"/>
                </a:solidFill>
              </a:rPr>
              <a:t>each time you touch a mobile phone (a tablet, etc.).</a:t>
            </a:r>
          </a:p>
          <a:p>
            <a:pPr marL="514350" lvl="1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disinfect your phone frequently </a:t>
            </a:r>
            <a:r>
              <a:rPr lang="en-US" sz="1600" dirty="0">
                <a:solidFill>
                  <a:schemeClr val="accent1"/>
                </a:solidFill>
              </a:rPr>
              <a:t>(following the manufacturers' recommendations).</a:t>
            </a:r>
            <a:endParaRPr lang="fr-FR" sz="1600" dirty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0968" name="ZoneTexte 1">
            <a:extLst>
              <a:ext uri="{FF2B5EF4-FFF2-40B4-BE49-F238E27FC236}">
                <a16:creationId xmlns:a16="http://schemas.microsoft.com/office/drawing/2014/main" id="{D5049C44-1819-45E7-94BC-DF62E27F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3735388"/>
            <a:ext cx="8797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000" u="sng">
                <a:solidFill>
                  <a:schemeClr val="accent1"/>
                </a:solidFill>
              </a:rPr>
              <a:t>References</a:t>
            </a:r>
            <a:r>
              <a:rPr lang="fr-FR" altLang="fr-FR" sz="1000">
                <a:solidFill>
                  <a:schemeClr val="accent1"/>
                </a:solidFill>
              </a:rPr>
              <a:t>: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1) The microbial colonisation of mobile phone used by healthcare staffs.Kilic IH, Ozaslan M, Karagoz ID, Zer Y, Davutoglu V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Pak J Biol Sci. 2009 Jun 1; 12(11):882-4.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2) Is your phone bugged? The incidence of bacteria known to cause nosocomial infection on healthcare workers' mobile phones.Brady RR, Wasson A, Stirling I, McAllister C, Damani NN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J Hosp Infect. 2006 Jan; 62(1):123-5.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3) Degree of Bacterial Contamination of Mobile Phone and Computer Keyboard Surfaces and Efficacy of Disinfection with Chlorhexidine Digluconate and Triclosan to Its Reduction</a:t>
            </a:r>
            <a:r>
              <a:rPr lang="fr-FR" altLang="fr-FR" sz="1000">
                <a:solidFill>
                  <a:schemeClr val="accent1"/>
                </a:solidFill>
              </a:rPr>
              <a:t>. J</a:t>
            </a:r>
            <a:r>
              <a:rPr lang="en-US" altLang="fr-FR" sz="1000">
                <a:solidFill>
                  <a:schemeClr val="accent1"/>
                </a:solidFill>
              </a:rPr>
              <a:t>ana Koscova, Zuzana Hurnikova and Juraj Pistl</a:t>
            </a:r>
            <a:r>
              <a:rPr lang="fr-FR" altLang="fr-FR" sz="1000">
                <a:solidFill>
                  <a:schemeClr val="accent1"/>
                </a:solidFill>
              </a:rPr>
              <a:t>. Int. J. Environ. Res. Public Health 2018, 15(10), 2238.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4) Are we aware how contaminated our mobile phones with nosocomial pathogens?</a:t>
            </a:r>
            <a:r>
              <a:rPr lang="fr-FR" altLang="fr-FR" sz="1000">
                <a:solidFill>
                  <a:schemeClr val="accent1"/>
                </a:solidFill>
              </a:rPr>
              <a:t> </a:t>
            </a:r>
            <a:r>
              <a:rPr lang="en-US" altLang="fr-FR" sz="1000">
                <a:solidFill>
                  <a:schemeClr val="accent1"/>
                </a:solidFill>
              </a:rPr>
              <a:t>Ulger F, Esen S, Dilek A, Yanik K, Gunaydin M, Leblebicioglu H.Ann Clin Microbiol Antimicrob. 2009 Mar 6;8:7. doi: 10.1186/1476-0711-8-7.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5) The potential role of mobile phones in the spread of bacterial infections. Akinyemi KO, Atapu AD, Adetona OO, Coker AO. J Infect Dev Ctries 3:628-632. 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6) The Importance of Mobile Phones in the Possible Transmission of Bacterial Infections in the Community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Bhoonderowa, A., Gookool, S. &amp; Biranjia-Hurdoyal, S.D. J Community Health (2014) 39: 965</a:t>
            </a:r>
            <a:r>
              <a:rPr lang="fr-FR" altLang="fr-FR" sz="1000">
                <a:solidFill>
                  <a:schemeClr val="accent1"/>
                </a:solidFill>
              </a:rPr>
              <a:t>.</a:t>
            </a:r>
          </a:p>
          <a:p>
            <a:r>
              <a:rPr lang="fr-FR" altLang="fr-FR" sz="1000">
                <a:solidFill>
                  <a:schemeClr val="accent1"/>
                </a:solidFill>
              </a:rPr>
              <a:t>7) </a:t>
            </a:r>
            <a:r>
              <a:rPr lang="en-US" altLang="fr-FR" sz="1000">
                <a:solidFill>
                  <a:schemeClr val="accent1"/>
                </a:solidFill>
              </a:rPr>
              <a:t>Personal hygiene and microbial contamination of mobile phones of food vendors in Ago-Iwoye Town, Ogun State, Nigeria. Ilusanya O.A.F., Adesanya O.O.L., Adesomowo A., Amushan N.A.. Pak. J. Nutr. 2012;11:276–278.</a:t>
            </a:r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</p:txBody>
      </p:sp>
      <p:sp>
        <p:nvSpPr>
          <p:cNvPr id="17" name="Bouton d’action : vide 16">
            <a:hlinkClick r:id="rId5" highlightClick="1"/>
            <a:extLst>
              <a:ext uri="{FF2B5EF4-FFF2-40B4-BE49-F238E27FC236}">
                <a16:creationId xmlns:a16="http://schemas.microsoft.com/office/drawing/2014/main" id="{18E20C24-DDEA-492F-B355-29A1E9BB822B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0A9CE5-BDC0-410A-AE02-207402F1496C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00BFABAB-DEFD-40CE-874D-9E79A4D3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39700"/>
            <a:ext cx="121046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ts val="5250"/>
              </a:lnSpc>
              <a:spcBef>
                <a:spcPct val="0"/>
              </a:spcBef>
              <a:buFontTx/>
              <a:buNone/>
            </a:pPr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</a:t>
            </a:r>
          </a:p>
        </p:txBody>
      </p:sp>
      <p:pic>
        <p:nvPicPr>
          <p:cNvPr id="41987" name="Image 1" descr="Classroom with stack of books and chalk board">
            <a:extLst>
              <a:ext uri="{FF2B5EF4-FFF2-40B4-BE49-F238E27FC236}">
                <a16:creationId xmlns:a16="http://schemas.microsoft.com/office/drawing/2014/main" id="{683E3FF1-9B97-430C-81E9-6D6AE845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274763"/>
            <a:ext cx="3140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e 6" descr="Navigation bar">
            <a:extLst>
              <a:ext uri="{FF2B5EF4-FFF2-40B4-BE49-F238E27FC236}">
                <a16:creationId xmlns:a16="http://schemas.microsoft.com/office/drawing/2014/main" id="{38ABB17A-A548-4782-9294-8EA4B12D0F98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353175"/>
            <a:ext cx="12265026" cy="509588"/>
            <a:chOff x="5137" y="6349854"/>
            <a:chExt cx="12192000" cy="508973"/>
          </a:xfrm>
        </p:grpSpPr>
        <p:sp>
          <p:nvSpPr>
            <p:cNvPr id="41990" name="ZoneTexte 7">
              <a:extLst>
                <a:ext uri="{FF2B5EF4-FFF2-40B4-BE49-F238E27FC236}">
                  <a16:creationId xmlns:a16="http://schemas.microsoft.com/office/drawing/2014/main" id="{9A2C7FEC-3B2F-4ADF-8A3A-A5F87F9A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4761" y="6504397"/>
              <a:ext cx="975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1991" name="ZoneTexte 8">
              <a:extLst>
                <a:ext uri="{FF2B5EF4-FFF2-40B4-BE49-F238E27FC236}">
                  <a16:creationId xmlns:a16="http://schemas.microsoft.com/office/drawing/2014/main" id="{7CEECD7D-6950-4CA2-8A14-8A3D4F539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4629" y="6494577"/>
              <a:ext cx="1819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844D38-064F-45A5-9B92-B7ADF4BB8BB9}"/>
                </a:ext>
              </a:extLst>
            </p:cNvPr>
            <p:cNvSpPr/>
            <p:nvPr/>
          </p:nvSpPr>
          <p:spPr>
            <a:xfrm>
              <a:off x="5137" y="6349854"/>
              <a:ext cx="12192000" cy="50897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Bouton d’action : vide 10" descr="Close button 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13FC495D-96A2-424B-95C4-FC4E1188BB73}"/>
                </a:ext>
              </a:extLst>
            </p:cNvPr>
            <p:cNvSpPr/>
            <p:nvPr/>
          </p:nvSpPr>
          <p:spPr>
            <a:xfrm>
              <a:off x="11674803" y="6470358"/>
              <a:ext cx="304564" cy="267964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1994" name="ZoneTexte 11">
              <a:extLst>
                <a:ext uri="{FF2B5EF4-FFF2-40B4-BE49-F238E27FC236}">
                  <a16:creationId xmlns:a16="http://schemas.microsoft.com/office/drawing/2014/main" id="{2FDA6113-6D6E-4ED8-8370-DAFC308A7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1162" y="6465839"/>
              <a:ext cx="2294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 and go back to session 4</a:t>
              </a:r>
            </a:p>
          </p:txBody>
        </p:sp>
        <p:pic>
          <p:nvPicPr>
            <p:cNvPr id="41995" name="Image 14" descr="SafeConsume logo">
              <a:extLst>
                <a:ext uri="{FF2B5EF4-FFF2-40B4-BE49-F238E27FC236}">
                  <a16:creationId xmlns:a16="http://schemas.microsoft.com/office/drawing/2014/main" id="{96D28681-9BDB-45D6-8641-CC74829C6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6" y="6397548"/>
              <a:ext cx="1877450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4">
            <a:extLst>
              <a:ext uri="{FF2B5EF4-FFF2-40B4-BE49-F238E27FC236}">
                <a16:creationId xmlns:a16="http://schemas.microsoft.com/office/drawing/2014/main" id="{9DEB3B7F-BD27-49D8-BBFC-7A62C42F0C16}"/>
              </a:ext>
            </a:extLst>
          </p:cNvPr>
          <p:cNvSpPr txBox="1"/>
          <p:nvPr/>
        </p:nvSpPr>
        <p:spPr>
          <a:xfrm>
            <a:off x="420688" y="2025650"/>
            <a:ext cx="10253662" cy="235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7C"/>
                </a:solidFill>
                <a:latin typeface="Microsoft Sans Serif"/>
              </a:rPr>
              <a:t>KS2/KS3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RSHE; Health and prevention, Healthy eating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Science; Living things and their habitats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800" dirty="0">
              <a:solidFill>
                <a:srgbClr val="FFFFFF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/>
                </a:solidFill>
                <a:latin typeface="Microsoft Sans Serif"/>
              </a:rPr>
              <a:t>KS4:</a:t>
            </a:r>
            <a:endParaRPr lang="fr-FR" sz="2400" b="1" dirty="0">
              <a:solidFill>
                <a:schemeClr val="tx2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Food preparation and nutrition GCSE; Cooking and food preparation - the scientific principles underlying the preparation and cooking of food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ing 'User Journey' inluding: Planning &gt; Shopping &gt; Packing &gt; Transporting &gt; Surface hygiene &gt; Personal hygiene &gt; Storing &gt; Unpacking &gt; Food washing/rinsing &gt; Cutting/prepping &gt; Tools hygiene &gt; Cooking &gt; Disposal &gt; Storing leftovers &gt; Eating &gt; Serving &gt; Healthy eating">
            <a:extLst>
              <a:ext uri="{FF2B5EF4-FFF2-40B4-BE49-F238E27FC236}">
                <a16:creationId xmlns:a16="http://schemas.microsoft.com/office/drawing/2014/main" id="{769C859F-52FD-4A5F-AEC1-78469409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3975"/>
            <a:ext cx="52959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DA8A63-52E2-44E2-95A2-56AC59EA5A4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8436" name="Groupe 17">
            <a:extLst>
              <a:ext uri="{FF2B5EF4-FFF2-40B4-BE49-F238E27FC236}">
                <a16:creationId xmlns:a16="http://schemas.microsoft.com/office/drawing/2014/main" id="{8F2F4D3B-BF69-44E9-95CD-E9434CA2884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8456" name="ZoneTexte 18">
              <a:extLst>
                <a:ext uri="{FF2B5EF4-FFF2-40B4-BE49-F238E27FC236}">
                  <a16:creationId xmlns:a16="http://schemas.microsoft.com/office/drawing/2014/main" id="{A03C57F1-D7CE-42ED-B739-F05849B81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57" name="ZoneTexte 19">
              <a:extLst>
                <a:ext uri="{FF2B5EF4-FFF2-40B4-BE49-F238E27FC236}">
                  <a16:creationId xmlns:a16="http://schemas.microsoft.com/office/drawing/2014/main" id="{9F240274-9AF5-4F5D-A106-879E7FA7F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1D2557-544B-40C9-BD49-7EDE97C487D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Bouton d’action : vide 34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31D28883-82E3-49FB-B4D2-89971CA4E89A}"/>
                </a:ext>
              </a:extLst>
            </p:cNvPr>
            <p:cNvSpPr/>
            <p:nvPr/>
          </p:nvSpPr>
          <p:spPr>
            <a:xfrm>
              <a:off x="1089695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8460" name="ZoneTexte 22">
              <a:extLst>
                <a:ext uri="{FF2B5EF4-FFF2-40B4-BE49-F238E27FC236}">
                  <a16:creationId xmlns:a16="http://schemas.microsoft.com/office/drawing/2014/main" id="{DBAE31FD-8685-450C-BC9F-EBDE8F8B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9355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pic>
          <p:nvPicPr>
            <p:cNvPr id="18461" name="Image 25">
              <a:extLst>
                <a:ext uri="{FF2B5EF4-FFF2-40B4-BE49-F238E27FC236}">
                  <a16:creationId xmlns:a16="http://schemas.microsoft.com/office/drawing/2014/main" id="{BE587941-EBA2-494D-8680-E86C73BEB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Image 1">
            <a:extLst>
              <a:ext uri="{FF2B5EF4-FFF2-40B4-BE49-F238E27FC236}">
                <a16:creationId xmlns:a16="http://schemas.microsoft.com/office/drawing/2014/main" id="{67B86F8D-E319-4643-9D6C-E7FF910E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913A8C4-BC27-4552-8F72-C8FFB857DFF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9" name="Picture 31">
            <a:extLst>
              <a:ext uri="{FF2B5EF4-FFF2-40B4-BE49-F238E27FC236}">
                <a16:creationId xmlns:a16="http://schemas.microsoft.com/office/drawing/2014/main" id="{6EAEAF8F-FCDF-4C92-B5E3-E935B097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400"/>
            <a:ext cx="825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’action : vid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5B144B-579C-496C-AE8F-04F1A67737EA}"/>
              </a:ext>
            </a:extLst>
          </p:cNvPr>
          <p:cNvSpPr/>
          <p:nvPr/>
        </p:nvSpPr>
        <p:spPr>
          <a:xfrm>
            <a:off x="5187950" y="77470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hlinkClick r:id="rId6" action="ppaction://hlinksldjump" tooltip="click here for information on planning"/>
              </a:rPr>
              <a:t>Planning</a:t>
            </a:r>
            <a:endParaRPr lang="fr-FR" sz="800" dirty="0"/>
          </a:p>
        </p:txBody>
      </p:sp>
      <p:sp>
        <p:nvSpPr>
          <p:cNvPr id="36" name="Bouton d’action : vid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59FEA9-907C-400C-82FC-B2F91C88F3B0}"/>
              </a:ext>
            </a:extLst>
          </p:cNvPr>
          <p:cNvSpPr/>
          <p:nvPr/>
        </p:nvSpPr>
        <p:spPr>
          <a:xfrm>
            <a:off x="6564313" y="774700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shopping"/>
              </a:rPr>
              <a:t>Shopping</a:t>
            </a:r>
            <a:endParaRPr lang="fr-FR" sz="800"/>
          </a:p>
        </p:txBody>
      </p:sp>
      <p:sp>
        <p:nvSpPr>
          <p:cNvPr id="37" name="Bouton d’action : vid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B03C93-F957-499B-91D3-86257AD8B03A}"/>
              </a:ext>
            </a:extLst>
          </p:cNvPr>
          <p:cNvSpPr/>
          <p:nvPr/>
        </p:nvSpPr>
        <p:spPr>
          <a:xfrm>
            <a:off x="7985125" y="76835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packing"/>
              </a:rPr>
              <a:t>Packing</a:t>
            </a:r>
            <a:endParaRPr lang="fr-FR" sz="800"/>
          </a:p>
        </p:txBody>
      </p:sp>
      <p:sp>
        <p:nvSpPr>
          <p:cNvPr id="38" name="Bouton d’action : vid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D9D763-5B37-4EA3-A328-672FB148DE14}"/>
              </a:ext>
            </a:extLst>
          </p:cNvPr>
          <p:cNvSpPr/>
          <p:nvPr/>
        </p:nvSpPr>
        <p:spPr>
          <a:xfrm>
            <a:off x="9337675" y="773113"/>
            <a:ext cx="8318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transporting"/>
              </a:rPr>
              <a:t>Transporting</a:t>
            </a:r>
            <a:endParaRPr lang="fr-FR" sz="800"/>
          </a:p>
        </p:txBody>
      </p:sp>
      <p:sp>
        <p:nvSpPr>
          <p:cNvPr id="39" name="Bouton d’action : vid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2383C8-DB94-4769-9BDF-EA1A65335174}"/>
              </a:ext>
            </a:extLst>
          </p:cNvPr>
          <p:cNvSpPr/>
          <p:nvPr/>
        </p:nvSpPr>
        <p:spPr>
          <a:xfrm>
            <a:off x="4926013" y="2087563"/>
            <a:ext cx="1150937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surface hygiene"/>
              </a:rPr>
              <a:t>Surface hygiene</a:t>
            </a:r>
            <a:endParaRPr lang="fr-FR" sz="800"/>
          </a:p>
        </p:txBody>
      </p:sp>
      <p:sp>
        <p:nvSpPr>
          <p:cNvPr id="40" name="Bouton d’action : vid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F60297-9E37-4B11-B23D-B7258ED6E53D}"/>
              </a:ext>
            </a:extLst>
          </p:cNvPr>
          <p:cNvSpPr/>
          <p:nvPr/>
        </p:nvSpPr>
        <p:spPr>
          <a:xfrm>
            <a:off x="7989888" y="2087563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storing"/>
              </a:rPr>
              <a:t>Storing</a:t>
            </a:r>
            <a:endParaRPr lang="fr-FR" sz="800"/>
          </a:p>
        </p:txBody>
      </p:sp>
      <p:sp>
        <p:nvSpPr>
          <p:cNvPr id="41" name="Bouton d’action : vid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F7D513-F7FD-4584-8AD5-55774E99CABB}"/>
              </a:ext>
            </a:extLst>
          </p:cNvPr>
          <p:cNvSpPr/>
          <p:nvPr/>
        </p:nvSpPr>
        <p:spPr>
          <a:xfrm>
            <a:off x="7835900" y="3373438"/>
            <a:ext cx="86360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tools hygiene"/>
              </a:rPr>
              <a:t>Tools hygiene</a:t>
            </a:r>
            <a:endParaRPr lang="fr-FR" sz="800"/>
          </a:p>
        </p:txBody>
      </p:sp>
      <p:sp>
        <p:nvSpPr>
          <p:cNvPr id="42" name="Bouton d’action : vid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903067-CD93-44A8-B3EB-CDC5D71D3F0F}"/>
              </a:ext>
            </a:extLst>
          </p:cNvPr>
          <p:cNvSpPr/>
          <p:nvPr/>
        </p:nvSpPr>
        <p:spPr>
          <a:xfrm>
            <a:off x="6388100" y="2087563"/>
            <a:ext cx="103981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0" action="ppaction://hlinksldjump" tooltip="click here for information on personal hygiene"/>
              </a:rPr>
              <a:t>Personal hygiene</a:t>
            </a:r>
            <a:endParaRPr lang="fr-FR" sz="800"/>
          </a:p>
        </p:txBody>
      </p:sp>
      <p:sp>
        <p:nvSpPr>
          <p:cNvPr id="43" name="Bouton d’action : vid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5BF66D-4931-4A5A-8A03-0D0C640A0A53}"/>
              </a:ext>
            </a:extLst>
          </p:cNvPr>
          <p:cNvSpPr/>
          <p:nvPr/>
        </p:nvSpPr>
        <p:spPr>
          <a:xfrm>
            <a:off x="9409113" y="2087563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unpacking"/>
              </a:rPr>
              <a:t>Unpacking</a:t>
            </a:r>
            <a:endParaRPr lang="fr-FR" sz="800"/>
          </a:p>
        </p:txBody>
      </p:sp>
      <p:sp>
        <p:nvSpPr>
          <p:cNvPr id="44" name="Bouton d’action : vid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B0E1F18-3C90-4AE9-AB8D-D56514B83FAD}"/>
              </a:ext>
            </a:extLst>
          </p:cNvPr>
          <p:cNvSpPr/>
          <p:nvPr/>
        </p:nvSpPr>
        <p:spPr>
          <a:xfrm>
            <a:off x="4868863" y="3332163"/>
            <a:ext cx="1271587" cy="2063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1" action="ppaction://hlinksldjump" tooltip="click here for information on food washing/rinsing"/>
              </a:rPr>
              <a:t>Food washing/rinsing</a:t>
            </a:r>
            <a:endParaRPr lang="fr-FR" sz="800"/>
          </a:p>
        </p:txBody>
      </p:sp>
      <p:sp>
        <p:nvSpPr>
          <p:cNvPr id="45" name="Bouton d’action : vid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2BFA66-BE25-4159-B903-7C68A35C2C77}"/>
              </a:ext>
            </a:extLst>
          </p:cNvPr>
          <p:cNvSpPr/>
          <p:nvPr/>
        </p:nvSpPr>
        <p:spPr>
          <a:xfrm>
            <a:off x="6284913" y="3340100"/>
            <a:ext cx="1060450" cy="1778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cutting/prepping"/>
              </a:rPr>
              <a:t>Cutting/preppping</a:t>
            </a:r>
            <a:endParaRPr lang="fr-FR" sz="800"/>
          </a:p>
        </p:txBody>
      </p:sp>
      <p:sp>
        <p:nvSpPr>
          <p:cNvPr id="46" name="Bouton d’action : vid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73BD52-FAA6-4FB6-ADD7-727DCB38C24A}"/>
              </a:ext>
            </a:extLst>
          </p:cNvPr>
          <p:cNvSpPr/>
          <p:nvPr/>
        </p:nvSpPr>
        <p:spPr>
          <a:xfrm>
            <a:off x="9417050" y="4657725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serving"/>
              </a:rPr>
              <a:t>Serving</a:t>
            </a:r>
            <a:endParaRPr lang="fr-FR" sz="800"/>
          </a:p>
        </p:txBody>
      </p:sp>
      <p:sp>
        <p:nvSpPr>
          <p:cNvPr id="47" name="Bouton d’action : vid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972C38-92BD-4CFD-8562-80DFFE46C3BD}"/>
              </a:ext>
            </a:extLst>
          </p:cNvPr>
          <p:cNvSpPr/>
          <p:nvPr/>
        </p:nvSpPr>
        <p:spPr>
          <a:xfrm>
            <a:off x="9402763" y="3371850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4" action="ppaction://hlinksldjump" tooltip="click here for information on cooking"/>
              </a:rPr>
              <a:t>Cooking</a:t>
            </a:r>
            <a:endParaRPr lang="fr-FR" sz="800"/>
          </a:p>
        </p:txBody>
      </p:sp>
      <p:sp>
        <p:nvSpPr>
          <p:cNvPr id="48" name="Bouton d’action : vid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B3A8335-B481-46AD-B1B7-44569CD64466}"/>
              </a:ext>
            </a:extLst>
          </p:cNvPr>
          <p:cNvSpPr/>
          <p:nvPr/>
        </p:nvSpPr>
        <p:spPr>
          <a:xfrm>
            <a:off x="5154613" y="4657725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5" action="ppaction://hlinksldjump" tooltip="click here for information on disposal"/>
              </a:rPr>
              <a:t>Disposal</a:t>
            </a:r>
            <a:endParaRPr lang="fr-FR" sz="800"/>
          </a:p>
        </p:txBody>
      </p:sp>
      <p:sp>
        <p:nvSpPr>
          <p:cNvPr id="49" name="Bouton d’action : vid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5C117A-BA7F-4EA0-B10A-CA1859E34D11}"/>
              </a:ext>
            </a:extLst>
          </p:cNvPr>
          <p:cNvSpPr/>
          <p:nvPr/>
        </p:nvSpPr>
        <p:spPr>
          <a:xfrm>
            <a:off x="6297613" y="4633913"/>
            <a:ext cx="990600" cy="173037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6" action="ppaction://hlinksldjump" tooltip="click here for information on storing leftovers"/>
              </a:rPr>
              <a:t>Storing leftovers</a:t>
            </a:r>
            <a:endParaRPr lang="fr-FR" sz="800"/>
          </a:p>
        </p:txBody>
      </p:sp>
      <p:sp>
        <p:nvSpPr>
          <p:cNvPr id="50" name="Bouton d’action : vid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EBA443-EF17-4EB6-8E01-81E632F9BF8D}"/>
              </a:ext>
            </a:extLst>
          </p:cNvPr>
          <p:cNvSpPr/>
          <p:nvPr/>
        </p:nvSpPr>
        <p:spPr>
          <a:xfrm>
            <a:off x="7932738" y="4657725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eating"/>
              </a:rPr>
              <a:t>Eating</a:t>
            </a:r>
            <a:endParaRPr lang="fr-FR" sz="800"/>
          </a:p>
        </p:txBody>
      </p:sp>
      <p:sp>
        <p:nvSpPr>
          <p:cNvPr id="33" name="Bouton d’action : vide 32">
            <a:hlinkClick r:id="rId17" highlightClick="1"/>
            <a:extLst>
              <a:ext uri="{FF2B5EF4-FFF2-40B4-BE49-F238E27FC236}">
                <a16:creationId xmlns:a16="http://schemas.microsoft.com/office/drawing/2014/main" id="{0C22482C-2D5E-493B-887D-C206E54A1B3A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8D0F7C0-B738-4B1F-AA84-6B7070C5CD67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Boy shopping">
            <a:extLst>
              <a:ext uri="{FF2B5EF4-FFF2-40B4-BE49-F238E27FC236}">
                <a16:creationId xmlns:a16="http://schemas.microsoft.com/office/drawing/2014/main" id="{71A2160C-43F7-441A-84B6-31FC267F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30625"/>
            <a:ext cx="13255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3" descr="Planning">
            <a:extLst>
              <a:ext uri="{FF2B5EF4-FFF2-40B4-BE49-F238E27FC236}">
                <a16:creationId xmlns:a16="http://schemas.microsoft.com/office/drawing/2014/main" id="{B912E6E1-82E5-4C11-87AA-2DB8ED60C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6363"/>
            <a:ext cx="13255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794278C-CDE7-4B00-B225-F19CE0C6771C}"/>
              </a:ext>
            </a:extLst>
          </p:cNvPr>
          <p:cNvSpPr txBox="1"/>
          <p:nvPr/>
        </p:nvSpPr>
        <p:spPr>
          <a:xfrm>
            <a:off x="3076575" y="246063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Planning and shopping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CC0D49-7BE3-4753-B358-7BB98E86732C}"/>
              </a:ext>
            </a:extLst>
          </p:cNvPr>
          <p:cNvSpPr txBox="1"/>
          <p:nvPr/>
        </p:nvSpPr>
        <p:spPr>
          <a:xfrm>
            <a:off x="4262438" y="1187450"/>
            <a:ext cx="7680325" cy="4965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Plan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your shopping (products from freezer at the end of your list)</a:t>
            </a: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Take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cooler bags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with you, a separate one for meat</a:t>
            </a:r>
            <a:br>
              <a:rPr lang="en-US" sz="1600" dirty="0">
                <a:solidFill>
                  <a:srgbClr val="00707C"/>
                </a:solidFill>
                <a:latin typeface="+mn-lt"/>
              </a:rPr>
            </a:br>
            <a:r>
              <a:rPr lang="en-US" sz="1200" dirty="0" err="1">
                <a:solidFill>
                  <a:schemeClr val="accent1"/>
                </a:solidFill>
              </a:rPr>
              <a:t>Meat</a:t>
            </a:r>
            <a:r>
              <a:rPr lang="en-US" sz="1200" dirty="0">
                <a:solidFill>
                  <a:schemeClr val="accent1"/>
                </a:solidFill>
              </a:rPr>
              <a:t> and vegetables are covered in microorganisms so whenever we buy, carry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chemeClr val="accent1"/>
                </a:solidFill>
              </a:rPr>
              <a:t> or store food we need to make sure they are separated to prevent cross contamination.</a:t>
            </a: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Read labels and in particular check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by dates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In trolley,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store poultry/other meat and vegetables separately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en-GB" sz="1200" dirty="0">
                <a:solidFill>
                  <a:schemeClr val="accent1"/>
                </a:solidFill>
              </a:rPr>
              <a:t>Raw chicken/meat is often contaminated with food poisoning microbes and must be stored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1200" dirty="0">
                <a:solidFill>
                  <a:schemeClr val="accent1"/>
                </a:solidFill>
              </a:rPr>
              <a:t>	separately from vegetables and other foods.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200" dirty="0">
              <a:solidFill>
                <a:schemeClr val="accent1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Use cooler bags 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maintain cold chain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fr-FR" sz="1200" dirty="0">
                <a:solidFill>
                  <a:srgbClr val="00707C"/>
                </a:solidFill>
              </a:rPr>
              <a:t> It </a:t>
            </a:r>
            <a:r>
              <a:rPr lang="fr-FR" sz="1200" dirty="0" err="1">
                <a:solidFill>
                  <a:srgbClr val="00707C"/>
                </a:solidFill>
              </a:rPr>
              <a:t>will</a:t>
            </a:r>
            <a:r>
              <a:rPr lang="fr-FR" sz="1200" dirty="0">
                <a:solidFill>
                  <a:srgbClr val="00707C"/>
                </a:solidFill>
              </a:rPr>
              <a:t> help slow the </a:t>
            </a:r>
            <a:r>
              <a:rPr lang="fr-FR" sz="1200" dirty="0" err="1">
                <a:solidFill>
                  <a:srgbClr val="00707C"/>
                </a:solidFill>
              </a:rPr>
              <a:t>bacterial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growth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  <a:endParaRPr lang="en-US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19462" name="Groupe 17" descr="Navigation bar">
            <a:extLst>
              <a:ext uri="{FF2B5EF4-FFF2-40B4-BE49-F238E27FC236}">
                <a16:creationId xmlns:a16="http://schemas.microsoft.com/office/drawing/2014/main" id="{3446747B-F1ED-4667-941F-2109BF8EA4A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9473" name="ZoneTexte 18">
              <a:extLst>
                <a:ext uri="{FF2B5EF4-FFF2-40B4-BE49-F238E27FC236}">
                  <a16:creationId xmlns:a16="http://schemas.microsoft.com/office/drawing/2014/main" id="{A7C267D7-2CE8-450D-BD5F-A4DD1727D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4" name="ZoneTexte 19">
              <a:extLst>
                <a:ext uri="{FF2B5EF4-FFF2-40B4-BE49-F238E27FC236}">
                  <a16:creationId xmlns:a16="http://schemas.microsoft.com/office/drawing/2014/main" id="{3F1AB2B0-15D8-4133-A7C2-66EB53060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399356-FCB4-43B4-AE30-D3F6B6C662E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5EEA3B1-5333-4E82-8C08-30E214E6BAA9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9477" name="ZoneTexte 22">
              <a:extLst>
                <a:ext uri="{FF2B5EF4-FFF2-40B4-BE49-F238E27FC236}">
                  <a16:creationId xmlns:a16="http://schemas.microsoft.com/office/drawing/2014/main" id="{241B9609-087A-46EA-9C59-C3D2C46E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19478" name="Image 25" descr="SafeConsume logo">
              <a:extLst>
                <a:ext uri="{FF2B5EF4-FFF2-40B4-BE49-F238E27FC236}">
                  <a16:creationId xmlns:a16="http://schemas.microsoft.com/office/drawing/2014/main" id="{24E1E144-E5C0-4EE9-A941-73C67F687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A05326-5609-4D8A-A460-0F1819C8E65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47E84C-69B5-4061-AFA7-814AF16CA8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5" name="Image 17">
            <a:extLst>
              <a:ext uri="{FF2B5EF4-FFF2-40B4-BE49-F238E27FC236}">
                <a16:creationId xmlns:a16="http://schemas.microsoft.com/office/drawing/2014/main" id="{11571D24-684C-46D8-AE39-E19AF0EA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EFF50C2-E9E8-4CC0-97C3-4793971D4AF5}"/>
              </a:ext>
            </a:extLst>
          </p:cNvPr>
          <p:cNvSpPr/>
          <p:nvPr/>
        </p:nvSpPr>
        <p:spPr>
          <a:xfrm>
            <a:off x="8231188" y="5072063"/>
            <a:ext cx="2081212" cy="47783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25" name="Bouton d’action : vide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26ECA37-CDFD-4FAB-8BF9-182C149214DD}"/>
              </a:ext>
            </a:extLst>
          </p:cNvPr>
          <p:cNvSpPr/>
          <p:nvPr/>
        </p:nvSpPr>
        <p:spPr>
          <a:xfrm>
            <a:off x="10480675" y="2408238"/>
            <a:ext cx="1508125" cy="56356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19469" name="Groupe 27">
            <a:extLst>
              <a:ext uri="{FF2B5EF4-FFF2-40B4-BE49-F238E27FC236}">
                <a16:creationId xmlns:a16="http://schemas.microsoft.com/office/drawing/2014/main" id="{BB92C58C-11B2-450C-820B-3C73CB5AD226}"/>
              </a:ext>
            </a:extLst>
          </p:cNvPr>
          <p:cNvGrpSpPr>
            <a:grpSpLocks/>
          </p:cNvGrpSpPr>
          <p:nvPr/>
        </p:nvGrpSpPr>
        <p:grpSpPr bwMode="auto">
          <a:xfrm>
            <a:off x="10791825" y="3987800"/>
            <a:ext cx="1065213" cy="757238"/>
            <a:chOff x="9991462" y="1263369"/>
            <a:chExt cx="1859226" cy="1468010"/>
          </a:xfrm>
        </p:grpSpPr>
        <p:pic>
          <p:nvPicPr>
            <p:cNvPr id="19471" name="Imag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69631A06-F381-4A2A-862A-8A9DBCE0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Bouton d’action : obtenir des informations 2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B54FB608-1FAC-4054-B3DC-AD5C0BC80AEA}"/>
                </a:ext>
              </a:extLst>
            </p:cNvPr>
            <p:cNvSpPr/>
            <p:nvPr/>
          </p:nvSpPr>
          <p:spPr>
            <a:xfrm>
              <a:off x="11407356" y="1263369"/>
              <a:ext cx="443332" cy="550889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Bouton d’action : vide 26">
            <a:hlinkClick r:id="rId11" highlightClick="1"/>
            <a:extLst>
              <a:ext uri="{FF2B5EF4-FFF2-40B4-BE49-F238E27FC236}">
                <a16:creationId xmlns:a16="http://schemas.microsoft.com/office/drawing/2014/main" id="{F37C03E5-E06E-4C3D-8548-59CE1850E8C9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D24E6D-A784-427C-908F-4600E16E4CAA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8" name="Bouton d’action : vide 22">
            <a:hlinkClick r:id="rId14" highlightClick="1"/>
            <a:extLst>
              <a:ext uri="{FF2B5EF4-FFF2-40B4-BE49-F238E27FC236}">
                <a16:creationId xmlns:a16="http://schemas.microsoft.com/office/drawing/2014/main" id="{48E7553D-5291-449C-AAA0-34F19B182B54}"/>
              </a:ext>
            </a:extLst>
          </p:cNvPr>
          <p:cNvSpPr/>
          <p:nvPr/>
        </p:nvSpPr>
        <p:spPr>
          <a:xfrm>
            <a:off x="9090026" y="3441700"/>
            <a:ext cx="2436812" cy="212725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Download session 3 (</a:t>
            </a:r>
            <a:r>
              <a:rPr lang="fr-FR" sz="1100" dirty="0" err="1"/>
              <a:t>food</a:t>
            </a:r>
            <a:r>
              <a:rPr lang="fr-FR" sz="1100" dirty="0"/>
              <a:t> labels)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72FA28-F62D-4E80-BE6E-61CDC1BB52E0}"/>
              </a:ext>
            </a:extLst>
          </p:cNvPr>
          <p:cNvSpPr txBox="1"/>
          <p:nvPr/>
        </p:nvSpPr>
        <p:spPr>
          <a:xfrm>
            <a:off x="3076575" y="246063"/>
            <a:ext cx="91154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Packing and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80FDE9-3A90-4B02-8B71-2892B7CB02CE}"/>
              </a:ext>
            </a:extLst>
          </p:cNvPr>
          <p:cNvSpPr txBox="1"/>
          <p:nvPr/>
        </p:nvSpPr>
        <p:spPr>
          <a:xfrm>
            <a:off x="3263900" y="1522413"/>
            <a:ext cx="8864600" cy="471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Use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cooler bags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and quick transport to maintain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cold chain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To avoid cross contamination,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transport poultry/other meat and vegetables separately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Unpack cooler bags first 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To limit bacterial proliferation it is important to store refrigerated products as quickly as possible (at room temperature, in the presence of water and nutrients, a bacterial cell can be divided into 2 daughter cells in only 20 minutes).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Take external temperature into account</a:t>
            </a:r>
            <a:endParaRPr lang="en-US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0484" name="Groupe 17">
            <a:extLst>
              <a:ext uri="{FF2B5EF4-FFF2-40B4-BE49-F238E27FC236}">
                <a16:creationId xmlns:a16="http://schemas.microsoft.com/office/drawing/2014/main" id="{664652A0-C0E6-4987-BC8A-F2680795B3B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0496" name="ZoneTexte 18">
              <a:extLst>
                <a:ext uri="{FF2B5EF4-FFF2-40B4-BE49-F238E27FC236}">
                  <a16:creationId xmlns:a16="http://schemas.microsoft.com/office/drawing/2014/main" id="{574B93A7-92C8-45BB-AD5C-0B0B51155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497" name="ZoneTexte 19">
              <a:extLst>
                <a:ext uri="{FF2B5EF4-FFF2-40B4-BE49-F238E27FC236}">
                  <a16:creationId xmlns:a16="http://schemas.microsoft.com/office/drawing/2014/main" id="{F55E0E29-7947-4DCA-A2EF-B67565AD2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3AA7D-C126-4845-B5CF-BD3E78A5CC4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A04B59E-E2A4-4A67-BFA7-A36EA438FBD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0500" name="ZoneTexte 22">
              <a:extLst>
                <a:ext uri="{FF2B5EF4-FFF2-40B4-BE49-F238E27FC236}">
                  <a16:creationId xmlns:a16="http://schemas.microsoft.com/office/drawing/2014/main" id="{B9DF7221-A274-4A41-AAAD-DB2453FB5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0501" name="Image 25">
              <a:extLst>
                <a:ext uri="{FF2B5EF4-FFF2-40B4-BE49-F238E27FC236}">
                  <a16:creationId xmlns:a16="http://schemas.microsoft.com/office/drawing/2014/main" id="{06273E66-250C-475C-850C-ACA433046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5CC02-A38D-4C06-B78A-D0404D9AC83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69B53C-82AB-4ADC-95F3-95A9D65AFA5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7" name="Image 17">
            <a:extLst>
              <a:ext uri="{FF2B5EF4-FFF2-40B4-BE49-F238E27FC236}">
                <a16:creationId xmlns:a16="http://schemas.microsoft.com/office/drawing/2014/main" id="{0BD0848A-225A-4C74-BE6B-165F2EF5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3" descr="Girl placing shopping in seperate bags">
            <a:extLst>
              <a:ext uri="{FF2B5EF4-FFF2-40B4-BE49-F238E27FC236}">
                <a16:creationId xmlns:a16="http://schemas.microsoft.com/office/drawing/2014/main" id="{DF736BFE-E4C9-4F28-9E8F-4FBDF4A8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31775"/>
            <a:ext cx="13700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0202C86-B4B8-4AE9-A51B-2893EA4456E7}"/>
              </a:ext>
            </a:extLst>
          </p:cNvPr>
          <p:cNvSpPr/>
          <p:nvPr/>
        </p:nvSpPr>
        <p:spPr>
          <a:xfrm>
            <a:off x="3532188" y="2513013"/>
            <a:ext cx="2044700" cy="4683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pic>
        <p:nvPicPr>
          <p:cNvPr id="20490" name="Image 3" descr="Transporting food in a car">
            <a:extLst>
              <a:ext uri="{FF2B5EF4-FFF2-40B4-BE49-F238E27FC236}">
                <a16:creationId xmlns:a16="http://schemas.microsoft.com/office/drawing/2014/main" id="{DC903DBD-8CC0-46F2-B2B8-A637A0FCE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00075"/>
            <a:ext cx="18272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uton d’action : vide 2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C6AB02B-764F-44C5-A2B5-F8E08CD9DA77}"/>
              </a:ext>
            </a:extLst>
          </p:cNvPr>
          <p:cNvSpPr/>
          <p:nvPr/>
        </p:nvSpPr>
        <p:spPr>
          <a:xfrm>
            <a:off x="3559175" y="3429000"/>
            <a:ext cx="2017713" cy="4683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20492" name="Groupe 25" descr="Link to meat handling information">
            <a:extLst>
              <a:ext uri="{FF2B5EF4-FFF2-40B4-BE49-F238E27FC236}">
                <a16:creationId xmlns:a16="http://schemas.microsoft.com/office/drawing/2014/main" id="{3CCB04E0-0916-4656-A34F-5C7C3D6C7B1F}"/>
              </a:ext>
            </a:extLst>
          </p:cNvPr>
          <p:cNvGrpSpPr>
            <a:grpSpLocks/>
          </p:cNvGrpSpPr>
          <p:nvPr/>
        </p:nvGrpSpPr>
        <p:grpSpPr bwMode="auto">
          <a:xfrm>
            <a:off x="10002838" y="3544888"/>
            <a:ext cx="1385887" cy="927100"/>
            <a:chOff x="9991462" y="1263369"/>
            <a:chExt cx="1859226" cy="1468010"/>
          </a:xfrm>
        </p:grpSpPr>
        <p:pic>
          <p:nvPicPr>
            <p:cNvPr id="20494" name="Imag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DD4CE050-1C94-43AE-8810-816D0B24E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Bouton d’action : obtenir des informations 27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58AE3D41-2887-4D72-B7C1-85B14C3D7C23}"/>
                </a:ext>
              </a:extLst>
            </p:cNvPr>
            <p:cNvSpPr/>
            <p:nvPr/>
          </p:nvSpPr>
          <p:spPr>
            <a:xfrm>
              <a:off x="11407711" y="1263369"/>
              <a:ext cx="442977" cy="553017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755F07D6-BF3C-4833-8030-B491C2C02090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58F520-8B93-453B-9C63-CB88BB770002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0E3D93-DE32-411B-8BB7-2BDC55DD11A6}"/>
              </a:ext>
            </a:extLst>
          </p:cNvPr>
          <p:cNvSpPr txBox="1"/>
          <p:nvPr/>
        </p:nvSpPr>
        <p:spPr>
          <a:xfrm>
            <a:off x="3076575" y="246063"/>
            <a:ext cx="91154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Surface and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tools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hygiene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A2BE9B74-5819-4DCF-9DFD-A11E38CA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1639888"/>
            <a:ext cx="7567612" cy="3967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228600" lvl="1" indent="0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Wash surfaces with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clean cloths </a:t>
            </a:r>
            <a:r>
              <a:rPr lang="en-US" altLang="fr-FR" sz="1600" dirty="0">
                <a:solidFill>
                  <a:srgbClr val="00707C"/>
                </a:solidFill>
              </a:rPr>
              <a:t>(or sponges) then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let them dry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Wash </a:t>
            </a:r>
            <a:r>
              <a:rPr lang="en-US" altLang="fr-FR" sz="1600" dirty="0">
                <a:solidFill>
                  <a:srgbClr val="00707C"/>
                </a:solidFill>
              </a:rPr>
              <a:t>all tools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after contact with poultry/meat</a:t>
            </a: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chemeClr val="bg1"/>
              </a:solidFill>
            </a:endParaRP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fr-FR" sz="1600" dirty="0">
              <a:solidFill>
                <a:schemeClr val="bg1"/>
              </a:solidFill>
            </a:endParaRPr>
          </a:p>
          <a:p>
            <a:pPr marL="228600"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Brushes are cleaner than sponges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  <a:p>
            <a:pPr lvl="3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grpSp>
        <p:nvGrpSpPr>
          <p:cNvPr id="21508" name="Groupe 17" descr="Navigation bar">
            <a:extLst>
              <a:ext uri="{FF2B5EF4-FFF2-40B4-BE49-F238E27FC236}">
                <a16:creationId xmlns:a16="http://schemas.microsoft.com/office/drawing/2014/main" id="{310F57BB-41DA-48C9-836B-ACD5DA5D8C8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1519" name="ZoneTexte 18">
              <a:extLst>
                <a:ext uri="{FF2B5EF4-FFF2-40B4-BE49-F238E27FC236}">
                  <a16:creationId xmlns:a16="http://schemas.microsoft.com/office/drawing/2014/main" id="{F9BB8C64-3E7C-46A7-80F4-7C7EA1C0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20" name="ZoneTexte 19">
              <a:extLst>
                <a:ext uri="{FF2B5EF4-FFF2-40B4-BE49-F238E27FC236}">
                  <a16:creationId xmlns:a16="http://schemas.microsoft.com/office/drawing/2014/main" id="{FA34654E-1D10-49C8-8B3D-102272D9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B3C2F0-8A82-49D8-AA06-9DC85FB72DC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0015241-F4D0-4D91-96D2-62A41F722A1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1523" name="ZoneTexte 22">
              <a:extLst>
                <a:ext uri="{FF2B5EF4-FFF2-40B4-BE49-F238E27FC236}">
                  <a16:creationId xmlns:a16="http://schemas.microsoft.com/office/drawing/2014/main" id="{2BCD7E71-D7DB-496E-9808-B0E73C42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1524" name="Image 25" descr="SafeConsume logo">
              <a:extLst>
                <a:ext uri="{FF2B5EF4-FFF2-40B4-BE49-F238E27FC236}">
                  <a16:creationId xmlns:a16="http://schemas.microsoft.com/office/drawing/2014/main" id="{17B84ECA-B088-42D7-92DA-38C7A8DAB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94A61-E578-4B7B-AD63-20FEE5879B8E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CDB170-A907-4E5C-AB60-06C2DA125C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Image 17">
            <a:extLst>
              <a:ext uri="{FF2B5EF4-FFF2-40B4-BE49-F238E27FC236}">
                <a16:creationId xmlns:a16="http://schemas.microsoft.com/office/drawing/2014/main" id="{8778AA55-2AF4-4897-9271-FEFC5C2B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3" descr="Boy sraying surfaces clean">
            <a:extLst>
              <a:ext uri="{FF2B5EF4-FFF2-40B4-BE49-F238E27FC236}">
                <a16:creationId xmlns:a16="http://schemas.microsoft.com/office/drawing/2014/main" id="{D86F89B7-CCC6-4DB2-BD78-7FFF18518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43050"/>
            <a:ext cx="142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3" descr="Washing chopping board and knife">
            <a:extLst>
              <a:ext uri="{FF2B5EF4-FFF2-40B4-BE49-F238E27FC236}">
                <a16:creationId xmlns:a16="http://schemas.microsoft.com/office/drawing/2014/main" id="{808CAB27-A10C-48E7-A09B-D0FAAE63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429000"/>
            <a:ext cx="1822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5" descr="Washing up brush">
            <a:extLst>
              <a:ext uri="{FF2B5EF4-FFF2-40B4-BE49-F238E27FC236}">
                <a16:creationId xmlns:a16="http://schemas.microsoft.com/office/drawing/2014/main" id="{ED23ADB7-549B-4BFF-8F82-46DBC14A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035425"/>
            <a:ext cx="1506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e 25" descr="Link to meat handling information">
            <a:extLst>
              <a:ext uri="{FF2B5EF4-FFF2-40B4-BE49-F238E27FC236}">
                <a16:creationId xmlns:a16="http://schemas.microsoft.com/office/drawing/2014/main" id="{F6895BCA-AD09-403E-9307-A1ADA1C8BFE5}"/>
              </a:ext>
            </a:extLst>
          </p:cNvPr>
          <p:cNvGrpSpPr>
            <a:grpSpLocks/>
          </p:cNvGrpSpPr>
          <p:nvPr/>
        </p:nvGrpSpPr>
        <p:grpSpPr bwMode="auto">
          <a:xfrm>
            <a:off x="10007600" y="2908300"/>
            <a:ext cx="1385888" cy="927100"/>
            <a:chOff x="9991462" y="1263369"/>
            <a:chExt cx="1859226" cy="1468010"/>
          </a:xfrm>
        </p:grpSpPr>
        <p:pic>
          <p:nvPicPr>
            <p:cNvPr id="21517" name="Imag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742AE612-08A6-4144-9FE6-D05BA6AD0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7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A7BC8F3E-F20D-48E3-9F20-FCA3F628505F}"/>
                </a:ext>
              </a:extLst>
            </p:cNvPr>
            <p:cNvSpPr/>
            <p:nvPr/>
          </p:nvSpPr>
          <p:spPr>
            <a:xfrm>
              <a:off x="11407711" y="1263369"/>
              <a:ext cx="442977" cy="553017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0" highlightClick="1"/>
            <a:extLst>
              <a:ext uri="{FF2B5EF4-FFF2-40B4-BE49-F238E27FC236}">
                <a16:creationId xmlns:a16="http://schemas.microsoft.com/office/drawing/2014/main" id="{1DB919DE-0D1F-4328-A162-B4E5519AB75E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00BDAEF-A707-4ABE-A9B8-33E9355A02B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3" descr="Boy sorting foods of different types">
            <a:extLst>
              <a:ext uri="{FF2B5EF4-FFF2-40B4-BE49-F238E27FC236}">
                <a16:creationId xmlns:a16="http://schemas.microsoft.com/office/drawing/2014/main" id="{BD9D865B-9166-42B0-B2BE-42D93DFC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62063"/>
            <a:ext cx="15128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00B9B0-5AF0-412D-9743-9B4D5E4D4B8F}"/>
              </a:ext>
            </a:extLst>
          </p:cNvPr>
          <p:cNvSpPr txBox="1"/>
          <p:nvPr/>
        </p:nvSpPr>
        <p:spPr>
          <a:xfrm>
            <a:off x="3076575" y="204788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unpacking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CD660-F38F-4DCA-ABB4-7630A8AE8888}"/>
              </a:ext>
            </a:extLst>
          </p:cNvPr>
          <p:cNvSpPr txBox="1"/>
          <p:nvPr/>
        </p:nvSpPr>
        <p:spPr>
          <a:xfrm>
            <a:off x="4437063" y="677863"/>
            <a:ext cx="7534275" cy="499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Unpack cooler bags first</a:t>
            </a: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To limit bacterial proliferation it is important to store refrigerated products as quickly as possible (at room 	temperature, in the presence of water and nutrients, a bacterial cell can be divided into 2 daughter cells	in only 20 minutes).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Fridge management : </a:t>
            </a: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Identify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food urgent to consume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(first in - first out, keep track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by dates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)</a:t>
            </a: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Identify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how long has food been in the fridge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(keep track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leftovers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 dates,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maximum 3 days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Store raw poultry/other meat separately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from vegetables and ready to eat food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To avoid cross contamination store raw poultry/meat from other foods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Store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eggs in fridge (not in the door)</a:t>
            </a:r>
          </a:p>
        </p:txBody>
      </p:sp>
      <p:grpSp>
        <p:nvGrpSpPr>
          <p:cNvPr id="22533" name="Groupe 17" descr="Navigation bar">
            <a:extLst>
              <a:ext uri="{FF2B5EF4-FFF2-40B4-BE49-F238E27FC236}">
                <a16:creationId xmlns:a16="http://schemas.microsoft.com/office/drawing/2014/main" id="{81CC1BD5-3C81-486F-B144-7E96E63C39C2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2549" name="ZoneTexte 18">
              <a:extLst>
                <a:ext uri="{FF2B5EF4-FFF2-40B4-BE49-F238E27FC236}">
                  <a16:creationId xmlns:a16="http://schemas.microsoft.com/office/drawing/2014/main" id="{CC17D27F-C1EB-403B-9882-A257CF31F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2550" name="ZoneTexte 19">
              <a:extLst>
                <a:ext uri="{FF2B5EF4-FFF2-40B4-BE49-F238E27FC236}">
                  <a16:creationId xmlns:a16="http://schemas.microsoft.com/office/drawing/2014/main" id="{9A94928F-906E-43AE-BBB0-AF77BB5B2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550E80-CD47-4DED-9AF1-B45959E1964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DC98FAD-D7A3-4373-B9D6-CBB63C640F7E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2553" name="ZoneTexte 22">
              <a:extLst>
                <a:ext uri="{FF2B5EF4-FFF2-40B4-BE49-F238E27FC236}">
                  <a16:creationId xmlns:a16="http://schemas.microsoft.com/office/drawing/2014/main" id="{C5AB5619-6A58-4514-A455-E2EC87406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2554" name="Image 25" descr="SafeConsume logo">
              <a:extLst>
                <a:ext uri="{FF2B5EF4-FFF2-40B4-BE49-F238E27FC236}">
                  <a16:creationId xmlns:a16="http://schemas.microsoft.com/office/drawing/2014/main" id="{1DF5ED1E-DE7C-4F83-9817-E38EFE562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397F1D-E659-46EB-A775-D53D1DD4599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63A266-98BC-4C1B-9EB2-E7AF1354CD7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6" name="Image 17">
            <a:extLst>
              <a:ext uri="{FF2B5EF4-FFF2-40B4-BE49-F238E27FC236}">
                <a16:creationId xmlns:a16="http://schemas.microsoft.com/office/drawing/2014/main" id="{D93F9D68-244D-40D3-B187-2F6FEA2C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3" descr="Fridge">
            <a:extLst>
              <a:ext uri="{FF2B5EF4-FFF2-40B4-BE49-F238E27FC236}">
                <a16:creationId xmlns:a16="http://schemas.microsoft.com/office/drawing/2014/main" id="{2553F075-C0E2-4F17-BB97-97AA6E46E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176588"/>
            <a:ext cx="1279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outon d’action : vide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8A3D5B8-849F-43F9-AB85-E0C1657E15A4}"/>
              </a:ext>
            </a:extLst>
          </p:cNvPr>
          <p:cNvSpPr/>
          <p:nvPr/>
        </p:nvSpPr>
        <p:spPr>
          <a:xfrm>
            <a:off x="9829800" y="4659313"/>
            <a:ext cx="1916113" cy="457200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sp>
        <p:nvSpPr>
          <p:cNvPr id="24" name="Bouton d’action : vid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DD0DCE7-62A9-4974-8E9E-97EDA857E32B}"/>
              </a:ext>
            </a:extLst>
          </p:cNvPr>
          <p:cNvSpPr/>
          <p:nvPr/>
        </p:nvSpPr>
        <p:spPr>
          <a:xfrm>
            <a:off x="4735513" y="2024063"/>
            <a:ext cx="2522537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25" name="Bouton d’action : vide 24" descr="Next button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19494A-D0DF-46A4-BC82-84568B9ECAA7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22541" name="ZoneTexte 22">
            <a:extLst>
              <a:ext uri="{FF2B5EF4-FFF2-40B4-BE49-F238E27FC236}">
                <a16:creationId xmlns:a16="http://schemas.microsoft.com/office/drawing/2014/main" id="{CABCFA58-A0C8-49D6-A94F-9DF0324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22542" name="Groupe 7" descr="Link to egg handling information">
            <a:extLst>
              <a:ext uri="{FF2B5EF4-FFF2-40B4-BE49-F238E27FC236}">
                <a16:creationId xmlns:a16="http://schemas.microsoft.com/office/drawing/2014/main" id="{0A218B1D-4A11-40CA-A951-C509E3E64BFC}"/>
              </a:ext>
            </a:extLst>
          </p:cNvPr>
          <p:cNvGrpSpPr>
            <a:grpSpLocks/>
          </p:cNvGrpSpPr>
          <p:nvPr/>
        </p:nvGrpSpPr>
        <p:grpSpPr bwMode="auto">
          <a:xfrm>
            <a:off x="8204200" y="5019675"/>
            <a:ext cx="1252538" cy="873125"/>
            <a:chOff x="9275562" y="229495"/>
            <a:chExt cx="1759703" cy="1355762"/>
          </a:xfrm>
        </p:grpSpPr>
        <p:pic>
          <p:nvPicPr>
            <p:cNvPr id="22547" name="Image 5">
              <a:hlinkClick r:id="rId9" action="ppaction://hlinksldjump"/>
              <a:extLst>
                <a:ext uri="{FF2B5EF4-FFF2-40B4-BE49-F238E27FC236}">
                  <a16:creationId xmlns:a16="http://schemas.microsoft.com/office/drawing/2014/main" id="{57C809F9-25A4-4271-9617-07B1F6EBA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562" y="229495"/>
              <a:ext cx="1759703" cy="135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Bouton d’action : obtenir des informations 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2BC3A13A-8214-4486-B435-D43689BEE0F2}"/>
                </a:ext>
              </a:extLst>
            </p:cNvPr>
            <p:cNvSpPr/>
            <p:nvPr/>
          </p:nvSpPr>
          <p:spPr>
            <a:xfrm>
              <a:off x="10557982" y="1183459"/>
              <a:ext cx="477283" cy="40179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2543" name="Groupe 10" descr="Link to meat handling information">
            <a:extLst>
              <a:ext uri="{FF2B5EF4-FFF2-40B4-BE49-F238E27FC236}">
                <a16:creationId xmlns:a16="http://schemas.microsoft.com/office/drawing/2014/main" id="{7556440B-2189-4525-BC75-C5DF7ADEA814}"/>
              </a:ext>
            </a:extLst>
          </p:cNvPr>
          <p:cNvGrpSpPr>
            <a:grpSpLocks/>
          </p:cNvGrpSpPr>
          <p:nvPr/>
        </p:nvGrpSpPr>
        <p:grpSpPr bwMode="auto">
          <a:xfrm>
            <a:off x="10680700" y="5172075"/>
            <a:ext cx="1065213" cy="757238"/>
            <a:chOff x="9991462" y="1263369"/>
            <a:chExt cx="1859226" cy="1468010"/>
          </a:xfrm>
        </p:grpSpPr>
        <p:pic>
          <p:nvPicPr>
            <p:cNvPr id="22545" name="Image 8">
              <a:hlinkClick r:id="rId11" action="ppaction://hlinksldjump"/>
              <a:extLst>
                <a:ext uri="{FF2B5EF4-FFF2-40B4-BE49-F238E27FC236}">
                  <a16:creationId xmlns:a16="http://schemas.microsoft.com/office/drawing/2014/main" id="{6F64804C-8A1D-481C-845E-BD6599DE1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Bouton d’action : obtenir des informations 9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766EABDC-6924-46F3-957F-090F2688EE35}"/>
                </a:ext>
              </a:extLst>
            </p:cNvPr>
            <p:cNvSpPr/>
            <p:nvPr/>
          </p:nvSpPr>
          <p:spPr>
            <a:xfrm>
              <a:off x="11407356" y="1263369"/>
              <a:ext cx="443332" cy="550889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" name="Bouton d’action : vide 28">
            <a:hlinkClick r:id="rId13" highlightClick="1"/>
            <a:extLst>
              <a:ext uri="{FF2B5EF4-FFF2-40B4-BE49-F238E27FC236}">
                <a16:creationId xmlns:a16="http://schemas.microsoft.com/office/drawing/2014/main" id="{A47DCED2-AA01-4F80-8072-89AAA567819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831D12-F237-43A5-9E80-963910F4C169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73806D-DB8C-462D-A6A9-7D027670A4B9}"/>
              </a:ext>
            </a:extLst>
          </p:cNvPr>
          <p:cNvSpPr txBox="1"/>
          <p:nvPr/>
        </p:nvSpPr>
        <p:spPr>
          <a:xfrm>
            <a:off x="3076575" y="246063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unpacking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1CAC02-312E-4936-AF4E-B19F72E0B0F3}"/>
              </a:ext>
            </a:extLst>
          </p:cNvPr>
          <p:cNvSpPr txBox="1"/>
          <p:nvPr/>
        </p:nvSpPr>
        <p:spPr>
          <a:xfrm>
            <a:off x="4460875" y="1230313"/>
            <a:ext cx="7531100" cy="243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Control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temperature of fridge (≤4°C)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and identify low and high temperature zones</a:t>
            </a:r>
            <a:br>
              <a:rPr lang="en-US" sz="16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Some harmful microbes can multiply at relatively cold temperature. </a:t>
            </a:r>
            <a:br>
              <a:rPr lang="en-US" sz="12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To avoid their multiplication it is important to keep the fridge temperature </a:t>
            </a:r>
            <a:br>
              <a:rPr lang="en-US" sz="12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less than or equal to 4°C.</a:t>
            </a:r>
            <a:endParaRPr lang="en-US" sz="1600" dirty="0"/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Defrost in fridge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As freezing does not kill bacteria, pathogenic bacteria (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Salmonella enterica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Listeria monocytogenes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) potentially present can multiply in the thawed food as soon as temperature gets high enough. This may happen if foods are thawed at room temperature.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Frozen foods must be thawed in fridge and eaten or prepared rapidly.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  <a:latin typeface="+mn-lt"/>
              </a:rPr>
              <a:t>	If you are in a hurry, defrost can also be done in the microwave or in hot water.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3556" name="Groupe 17" descr="Navigation bar">
            <a:extLst>
              <a:ext uri="{FF2B5EF4-FFF2-40B4-BE49-F238E27FC236}">
                <a16:creationId xmlns:a16="http://schemas.microsoft.com/office/drawing/2014/main" id="{080289BB-E3EB-47E1-9585-2511F4C58A0E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3569" name="ZoneTexte 18">
              <a:extLst>
                <a:ext uri="{FF2B5EF4-FFF2-40B4-BE49-F238E27FC236}">
                  <a16:creationId xmlns:a16="http://schemas.microsoft.com/office/drawing/2014/main" id="{5BB1E2DE-0435-4405-AC95-0A508240D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3570" name="ZoneTexte 19">
              <a:extLst>
                <a:ext uri="{FF2B5EF4-FFF2-40B4-BE49-F238E27FC236}">
                  <a16:creationId xmlns:a16="http://schemas.microsoft.com/office/drawing/2014/main" id="{D2F10C39-C65F-4E54-B285-E919602C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55CE7-C2A6-46C2-B3DA-3267051840A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B0ECEE5-6BDA-4FE8-B894-00E00C150773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3573" name="ZoneTexte 22">
              <a:extLst>
                <a:ext uri="{FF2B5EF4-FFF2-40B4-BE49-F238E27FC236}">
                  <a16:creationId xmlns:a16="http://schemas.microsoft.com/office/drawing/2014/main" id="{42E2B6DC-9604-4F73-9C62-45CE70513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3574" name="Image 25" descr="SafeConsume logo">
              <a:extLst>
                <a:ext uri="{FF2B5EF4-FFF2-40B4-BE49-F238E27FC236}">
                  <a16:creationId xmlns:a16="http://schemas.microsoft.com/office/drawing/2014/main" id="{53C737EA-B71B-4A6E-94ED-2A0AB0922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ED94A-B315-41B1-85F7-DF10D35F9BF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F19472-EB7B-4314-8CFC-B7399DB6044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9" name="Image 17">
            <a:extLst>
              <a:ext uri="{FF2B5EF4-FFF2-40B4-BE49-F238E27FC236}">
                <a16:creationId xmlns:a16="http://schemas.microsoft.com/office/drawing/2014/main" id="{5182ACA7-3174-4F07-B1AB-2E95CF28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3" descr="Fridge">
            <a:extLst>
              <a:ext uri="{FF2B5EF4-FFF2-40B4-BE49-F238E27FC236}">
                <a16:creationId xmlns:a16="http://schemas.microsoft.com/office/drawing/2014/main" id="{B7DD1798-BF3B-49C8-9E57-C8DA64B68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454150"/>
            <a:ext cx="1277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B29557-B0A3-42C6-85C4-06D2B975DEC6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23562" name="ZoneTexte 22">
            <a:extLst>
              <a:ext uri="{FF2B5EF4-FFF2-40B4-BE49-F238E27FC236}">
                <a16:creationId xmlns:a16="http://schemas.microsoft.com/office/drawing/2014/main" id="{1FCABFA3-193E-404A-96AE-5C28C06F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Previous</a:t>
            </a:r>
          </a:p>
        </p:txBody>
      </p:sp>
      <p:sp>
        <p:nvSpPr>
          <p:cNvPr id="27" name="Bouton d’action : vide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71524D1-A3F7-4746-B64B-DD230C9CF2C4}"/>
              </a:ext>
            </a:extLst>
          </p:cNvPr>
          <p:cNvSpPr/>
          <p:nvPr/>
        </p:nvSpPr>
        <p:spPr>
          <a:xfrm>
            <a:off x="9899650" y="1757363"/>
            <a:ext cx="1517650" cy="4953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734C32-7036-4711-99AF-3D1D48C8116A}"/>
              </a:ext>
            </a:extLst>
          </p:cNvPr>
          <p:cNvSpPr txBox="1"/>
          <p:nvPr/>
        </p:nvSpPr>
        <p:spPr>
          <a:xfrm>
            <a:off x="4660900" y="3671888"/>
            <a:ext cx="7418388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 :</a:t>
            </a:r>
            <a:endParaRPr lang="en-US" sz="1600" b="1" u="sng" dirty="0">
              <a:solidFill>
                <a:srgbClr val="00707C"/>
              </a:solidFill>
              <a:hlinkClick r:id="rId7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  <a:hlinkClick r:id="rId7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hlinkClick r:id="rId7" tooltip="click here to open the link"/>
              </a:rPr>
              <a:t>Multi‐country outbreak of Listeria monocytogenes serogroup </a:t>
            </a:r>
            <a:r>
              <a:rPr lang="en-US" sz="1200" dirty="0" err="1">
                <a:solidFill>
                  <a:srgbClr val="00707C"/>
                </a:solidFill>
                <a:hlinkClick r:id="rId7" tooltip="click here to open the link"/>
              </a:rPr>
              <a:t>IVb</a:t>
            </a:r>
            <a:r>
              <a:rPr lang="en-US" sz="1200" dirty="0">
                <a:solidFill>
                  <a:srgbClr val="00707C"/>
                </a:solidFill>
                <a:hlinkClick r:id="rId7" tooltip="click here to open the link"/>
              </a:rPr>
              <a:t>, multi‐locus sequence type 6, infections linked to frozen corn and possibly to other frozen vegetables</a:t>
            </a: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  <a:hlinkClick r:id="rId8" tooltip="click here to open the link"/>
              </a:rPr>
              <a:t>How to store food and leftovers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  <a:hlinkClick r:id="rId9" tooltip="click here to open the link"/>
              </a:rPr>
              <a:t>How to chill, freeze and defrost food safely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hlinkClick r:id="rId9"/>
            </a:endParaRPr>
          </a:p>
        </p:txBody>
      </p:sp>
      <p:pic>
        <p:nvPicPr>
          <p:cNvPr id="23565" name="Image 1" descr="European Food Safety Authority logo">
            <a:extLst>
              <a:ext uri="{FF2B5EF4-FFF2-40B4-BE49-F238E27FC236}">
                <a16:creationId xmlns:a16="http://schemas.microsoft.com/office/drawing/2014/main" id="{6B4904E8-E5DB-4D87-B052-47A79877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087813"/>
            <a:ext cx="1035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age 5" descr="NHS logo">
            <a:extLst>
              <a:ext uri="{FF2B5EF4-FFF2-40B4-BE49-F238E27FC236}">
                <a16:creationId xmlns:a16="http://schemas.microsoft.com/office/drawing/2014/main" id="{5048A645-9E1B-4643-B64A-B890DD6A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927600"/>
            <a:ext cx="78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1" descr="Food Standards Agency logo">
            <a:extLst>
              <a:ext uri="{FF2B5EF4-FFF2-40B4-BE49-F238E27FC236}">
                <a16:creationId xmlns:a16="http://schemas.microsoft.com/office/drawing/2014/main" id="{B8372359-5886-4BD8-8B14-912E53EF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448300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0A9E75FC-DAC9-4487-BEBF-AE312603C73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342E6C-E4D5-4E28-8B66-C49B1AF825C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9988DA1-1576-4724-B916-E035CD8045CE}"/>
              </a:ext>
            </a:extLst>
          </p:cNvPr>
          <p:cNvSpPr txBox="1"/>
          <p:nvPr/>
        </p:nvSpPr>
        <p:spPr>
          <a:xfrm>
            <a:off x="3109913" y="246063"/>
            <a:ext cx="8789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Cutting/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prepping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90A91A-35AA-43B7-A858-B14509FA00E6}"/>
              </a:ext>
            </a:extLst>
          </p:cNvPr>
          <p:cNvSpPr txBox="1"/>
          <p:nvPr/>
        </p:nvSpPr>
        <p:spPr>
          <a:xfrm>
            <a:off x="3109913" y="1227138"/>
            <a:ext cx="8828087" cy="439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separate cutting boards and tools for poultry/meat and vegetables/bread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Raw meat, including poultry, can contain harmful bacteria  (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Salmonella enterica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Campylobacter </a:t>
            </a:r>
            <a:r>
              <a:rPr lang="en-US" sz="1200" i="1" dirty="0" err="1">
                <a:solidFill>
                  <a:srgbClr val="00707C"/>
                </a:solidFill>
                <a:latin typeface="+mn-lt"/>
              </a:rPr>
              <a:t>jejuni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, Campylobacter coli 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) that can spread to anything it touches (countertops, chopping boards, and knives). 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Direct and un-direct contacts between raw meat  and ready-to-eat foods such as bread, salad and fruit must be avoided because these foods won't be cooked so any pathogen that get on to them won't be killed. </a:t>
            </a: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707C"/>
                </a:solidFill>
                <a:latin typeface="+mn-lt"/>
              </a:rPr>
              <a:t>More information:</a:t>
            </a: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    </a:t>
            </a:r>
            <a:r>
              <a:rPr lang="en-US" sz="1200" dirty="0">
                <a:solidFill>
                  <a:srgbClr val="00707C"/>
                </a:solidFill>
                <a:latin typeface="+mn-lt"/>
                <a:hlinkClick r:id="rId2" tooltip="click here to open the link"/>
              </a:rPr>
              <a:t>How to prepare and cook food safely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>
              <a:defRPr/>
            </a:pPr>
            <a:r>
              <a:rPr lang="en-US" sz="1200" dirty="0"/>
              <a:t> </a:t>
            </a:r>
            <a:endParaRPr lang="en-GB" sz="1200" dirty="0">
              <a:solidFill>
                <a:srgbClr val="00707C"/>
              </a:solidFill>
              <a:latin typeface="+mn-lt"/>
            </a:endParaRPr>
          </a:p>
          <a:p>
            <a:pPr marL="559809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4580" name="Groupe 17" descr="Navigation bar">
            <a:extLst>
              <a:ext uri="{FF2B5EF4-FFF2-40B4-BE49-F238E27FC236}">
                <a16:creationId xmlns:a16="http://schemas.microsoft.com/office/drawing/2014/main" id="{4C18720A-C2D9-4461-896B-16D0498613C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4593" name="ZoneTexte 18">
              <a:extLst>
                <a:ext uri="{FF2B5EF4-FFF2-40B4-BE49-F238E27FC236}">
                  <a16:creationId xmlns:a16="http://schemas.microsoft.com/office/drawing/2014/main" id="{A49113D4-9A50-4CC9-BCBF-E625E725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4594" name="ZoneTexte 19">
              <a:extLst>
                <a:ext uri="{FF2B5EF4-FFF2-40B4-BE49-F238E27FC236}">
                  <a16:creationId xmlns:a16="http://schemas.microsoft.com/office/drawing/2014/main" id="{4B16FEEE-1638-4C62-8EF2-2F052DE1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FBF98-FE3B-4F04-9092-2EE60C8577B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974BDCE-D024-481F-ADA9-A51F93CC7C93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4597" name="ZoneTexte 22">
              <a:extLst>
                <a:ext uri="{FF2B5EF4-FFF2-40B4-BE49-F238E27FC236}">
                  <a16:creationId xmlns:a16="http://schemas.microsoft.com/office/drawing/2014/main" id="{76553D13-4CC4-4C80-BBD3-A11823336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4598" name="Image 25" descr="SafeConsume logo">
              <a:extLst>
                <a:ext uri="{FF2B5EF4-FFF2-40B4-BE49-F238E27FC236}">
                  <a16:creationId xmlns:a16="http://schemas.microsoft.com/office/drawing/2014/main" id="{A04A282C-461E-460B-9864-8E3A8C9CA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7C1D3B-EB76-4E95-8B6B-3B934AF50BD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257749E-80E3-4D87-9D06-8ED61201D1C7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83" name="Image 3" descr="Girl cutting vegetables">
            <a:extLst>
              <a:ext uri="{FF2B5EF4-FFF2-40B4-BE49-F238E27FC236}">
                <a16:creationId xmlns:a16="http://schemas.microsoft.com/office/drawing/2014/main" id="{1DAB1888-5027-47A9-A834-85CCD0263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138113"/>
            <a:ext cx="12811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7">
            <a:extLst>
              <a:ext uri="{FF2B5EF4-FFF2-40B4-BE49-F238E27FC236}">
                <a16:creationId xmlns:a16="http://schemas.microsoft.com/office/drawing/2014/main" id="{CE275AE7-4B75-4F97-B7AF-3B7451D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age 17" descr="NHS logo">
            <a:extLst>
              <a:ext uri="{FF2B5EF4-FFF2-40B4-BE49-F238E27FC236}">
                <a16:creationId xmlns:a16="http://schemas.microsoft.com/office/drawing/2014/main" id="{D30F828A-178D-4F09-B0F8-0C8CAF88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0530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outon d’action : vide 1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FBF9953-2838-44A7-B4E2-F0AB625A2577}"/>
              </a:ext>
            </a:extLst>
          </p:cNvPr>
          <p:cNvSpPr/>
          <p:nvPr/>
        </p:nvSpPr>
        <p:spPr>
          <a:xfrm>
            <a:off x="3465513" y="1958975"/>
            <a:ext cx="2949575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24587" name="Groupe 22" descr="Link to meat handling information">
            <a:extLst>
              <a:ext uri="{FF2B5EF4-FFF2-40B4-BE49-F238E27FC236}">
                <a16:creationId xmlns:a16="http://schemas.microsoft.com/office/drawing/2014/main" id="{DD442313-452A-4BCC-A3A5-CE7736FDA362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2847975"/>
            <a:ext cx="1325562" cy="935038"/>
            <a:chOff x="9991462" y="1263369"/>
            <a:chExt cx="1859226" cy="1468010"/>
          </a:xfrm>
        </p:grpSpPr>
        <p:pic>
          <p:nvPicPr>
            <p:cNvPr id="24591" name="Image 23">
              <a:hlinkClick r:id="rId9" action="ppaction://hlinksldjump"/>
              <a:extLst>
                <a:ext uri="{FF2B5EF4-FFF2-40B4-BE49-F238E27FC236}">
                  <a16:creationId xmlns:a16="http://schemas.microsoft.com/office/drawing/2014/main" id="{1A892604-3AFF-4D55-AC6A-812816342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Bouton d’action : obtenir des informations 24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16A27B09-C696-458E-B517-72395C0131A8}"/>
                </a:ext>
              </a:extLst>
            </p:cNvPr>
            <p:cNvSpPr/>
            <p:nvPr/>
          </p:nvSpPr>
          <p:spPr>
            <a:xfrm>
              <a:off x="11407592" y="1263369"/>
              <a:ext cx="443096" cy="550816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4588" name="Image 2" descr="Still of Camplobacter video">
            <a:hlinkClick r:id="rId11" tooltip="click here to open the link"/>
            <a:extLst>
              <a:ext uri="{FF2B5EF4-FFF2-40B4-BE49-F238E27FC236}">
                <a16:creationId xmlns:a16="http://schemas.microsoft.com/office/drawing/2014/main" id="{EEE84E15-A508-4825-B83D-9754F3CC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819650"/>
            <a:ext cx="14843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ZoneTexte 1">
            <a:extLst>
              <a:ext uri="{FF2B5EF4-FFF2-40B4-BE49-F238E27FC236}">
                <a16:creationId xmlns:a16="http://schemas.microsoft.com/office/drawing/2014/main" id="{90BC7FA5-3743-4D5B-9445-5282A19A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972050"/>
            <a:ext cx="6461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00707C"/>
                </a:solidFill>
                <a:hlinkClick r:id="rId11" tooltip="click here to open the link"/>
              </a:rPr>
              <a:t>Campylobacteriosis can be prevented</a:t>
            </a:r>
            <a:r>
              <a:rPr lang="fr-FR" altLang="fr-FR" sz="1200">
                <a:solidFill>
                  <a:srgbClr val="00707C"/>
                </a:solidFill>
                <a:hlinkClick r:id="rId11"/>
              </a:rPr>
              <a:t> </a:t>
            </a:r>
            <a:r>
              <a:rPr lang="fr-FR" altLang="fr-FR" sz="1200">
                <a:solidFill>
                  <a:srgbClr val="00707C"/>
                </a:solidFill>
              </a:rPr>
              <a:t>: video created by t</a:t>
            </a:r>
            <a:r>
              <a:rPr lang="en-US" altLang="fr-FR" sz="12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2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73543B0B-B782-476D-B3F0-BF244041DA6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E961EC3-BAB3-43AC-B756-8B26316D7558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88218-EA41-417A-8D17-0ADD9A3EC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9E2C0-4FA6-4805-9913-CB5E31DA9C7B}">
  <ds:schemaRefs>
    <ds:schemaRef ds:uri="http://purl.org/dc/elements/1.1/"/>
    <ds:schemaRef ds:uri="http://schemas.microsoft.com/office/2006/metadata/properties"/>
    <ds:schemaRef ds:uri="http://purl.org/dc/terms/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063E99-C0FB-4029-8B77-BE2B934351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0</TotalTime>
  <Words>3588</Words>
  <Application>Microsoft Office PowerPoint</Application>
  <PresentationFormat>Grand écran</PresentationFormat>
  <Paragraphs>754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Microsoft Sans Serif</vt:lpstr>
      <vt:lpstr>Wingdings</vt:lpstr>
      <vt:lpstr>Tema1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virginie Hugues</cp:lastModifiedBy>
  <cp:revision>209</cp:revision>
  <dcterms:created xsi:type="dcterms:W3CDTF">2019-07-30T13:57:55Z</dcterms:created>
  <dcterms:modified xsi:type="dcterms:W3CDTF">2021-08-03T09:07:06Z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